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667381" w:rsidRDefault="00667381" w:rsidP="00667381">
      <w:pPr>
        <w:spacing w:line="240" w:lineRule="auto"/>
        <w:jc w:val="both"/>
        <w:rPr>
          <w:b/>
          <w:u w:val="single"/>
        </w:rPr>
      </w:pPr>
    </w:p>
    <w:p w:rsidR="00B01BC1" w:rsidRDefault="00B01BC1" w:rsidP="00667381">
      <w:pPr>
        <w:spacing w:line="240" w:lineRule="auto"/>
        <w:jc w:val="both"/>
        <w:rPr>
          <w:b/>
          <w:u w:val="single"/>
        </w:rPr>
      </w:pPr>
    </w:p>
    <w:p w:rsidR="00B01BC1" w:rsidRDefault="00B01BC1" w:rsidP="00667381">
      <w:pPr>
        <w:spacing w:line="240" w:lineRule="auto"/>
        <w:jc w:val="both"/>
        <w:rPr>
          <w:b/>
          <w:u w:val="single"/>
        </w:rPr>
      </w:pPr>
    </w:p>
    <w:p w:rsidR="00B01BC1" w:rsidRDefault="00B01BC1" w:rsidP="00667381">
      <w:pPr>
        <w:spacing w:line="240" w:lineRule="auto"/>
        <w:jc w:val="both"/>
        <w:rPr>
          <w:b/>
          <w:u w:val="single"/>
        </w:rPr>
      </w:pPr>
    </w:p>
    <w:p w:rsidR="00B01BC1" w:rsidRDefault="00B01BC1" w:rsidP="00667381">
      <w:pPr>
        <w:spacing w:line="240" w:lineRule="auto"/>
        <w:jc w:val="both"/>
        <w:rPr>
          <w:b/>
          <w:u w:val="single"/>
        </w:rPr>
      </w:pPr>
    </w:p>
    <w:p w:rsidR="00204F09" w:rsidRPr="00204F09" w:rsidRDefault="00204F09" w:rsidP="00204F09">
      <w:pPr>
        <w:spacing w:line="240" w:lineRule="auto"/>
        <w:jc w:val="both"/>
        <w:rPr>
          <w:b/>
          <w:sz w:val="28"/>
          <w:u w:val="single"/>
        </w:rPr>
      </w:pPr>
    </w:p>
    <w:p w:rsidR="00667381" w:rsidRPr="0047005F" w:rsidRDefault="00667381" w:rsidP="00667381">
      <w:pPr>
        <w:pStyle w:val="Listenabsatz"/>
        <w:numPr>
          <w:ilvl w:val="0"/>
          <w:numId w:val="3"/>
        </w:numPr>
        <w:spacing w:line="240" w:lineRule="auto"/>
        <w:jc w:val="both"/>
        <w:rPr>
          <w:b/>
          <w:u w:val="single"/>
        </w:rPr>
      </w:pPr>
      <w:r>
        <w:rPr>
          <w:b/>
          <w:u w:val="single"/>
        </w:rPr>
        <w:t>Ausschreibungsgegenstand</w:t>
      </w:r>
    </w:p>
    <w:p w:rsidR="00667381" w:rsidRDefault="00667381" w:rsidP="00667381">
      <w:pPr>
        <w:spacing w:line="240" w:lineRule="auto"/>
        <w:jc w:val="both"/>
        <w:rPr>
          <w:b/>
          <w:u w:val="single"/>
        </w:rPr>
      </w:pPr>
    </w:p>
    <w:p w:rsidR="008B5D4F" w:rsidRDefault="008B5D4F" w:rsidP="008B5D4F">
      <w:pPr>
        <w:spacing w:line="240" w:lineRule="auto"/>
        <w:jc w:val="both"/>
      </w:pPr>
      <w:r>
        <w:t>SCHOTT RESTOVER</w:t>
      </w:r>
      <w:r>
        <w:rPr>
          <w:vertAlign w:val="superscript"/>
        </w:rPr>
        <w:t>®</w:t>
      </w:r>
      <w:r>
        <w:t xml:space="preserve"> ist ein farbloses maschinengezogenes Flachglas, das für die Restaurierung historischer Fensterverglasungen, speziell für Gebäude um 1900 entwickelt wurde. Es ist altem Fensterglas nachempfunden und verfügt über eine unregelmäßige Oberflächenstruktur. Neben dem Einsatz als historische Fe</w:t>
      </w:r>
      <w:r w:rsidR="00924FAE">
        <w:t>nsterverglasungen findet SCHOTT </w:t>
      </w:r>
      <w:r>
        <w:t>RESTOVER</w:t>
      </w:r>
      <w:r>
        <w:rPr>
          <w:vertAlign w:val="superscript"/>
        </w:rPr>
        <w:t>®</w:t>
      </w:r>
      <w:r>
        <w:t xml:space="preserve"> weitere Anwendungen z.</w:t>
      </w:r>
      <w:r w:rsidR="00924FAE">
        <w:t xml:space="preserve"> B. in Möbeln oder anderen Innen</w:t>
      </w:r>
      <w:r>
        <w:t>anwendungen.</w:t>
      </w:r>
    </w:p>
    <w:p w:rsidR="008B5D4F" w:rsidRDefault="008B5D4F" w:rsidP="008B5D4F">
      <w:pPr>
        <w:spacing w:line="240" w:lineRule="auto"/>
        <w:jc w:val="both"/>
      </w:pPr>
    </w:p>
    <w:p w:rsidR="008B5D4F" w:rsidRPr="008A1071" w:rsidRDefault="008B5D4F" w:rsidP="008B5D4F">
      <w:pPr>
        <w:spacing w:line="240" w:lineRule="auto"/>
        <w:jc w:val="both"/>
      </w:pPr>
      <w:r>
        <w:t>SCHOTT RESTOVER</w:t>
      </w:r>
      <w:r>
        <w:rPr>
          <w:vertAlign w:val="superscript"/>
        </w:rPr>
        <w:t>®</w:t>
      </w:r>
      <w:r>
        <w:t xml:space="preserve"> wird in drei Produktvarianten angeboten. RESTOVER</w:t>
      </w:r>
      <w:r>
        <w:rPr>
          <w:vertAlign w:val="superscript"/>
        </w:rPr>
        <w:t>®</w:t>
      </w:r>
      <w:r>
        <w:t xml:space="preserve"> und RESTOVER</w:t>
      </w:r>
      <w:r>
        <w:rPr>
          <w:vertAlign w:val="superscript"/>
        </w:rPr>
        <w:t>®</w:t>
      </w:r>
      <w:r>
        <w:t xml:space="preserve"> light ähneln altem Fensterglas und weisen eine unregelmäßige bzw. leicht unregelmäßige Oberflächenstruktur auf. RESTOVER</w:t>
      </w:r>
      <w:r>
        <w:rPr>
          <w:vertAlign w:val="superscript"/>
        </w:rPr>
        <w:t>®</w:t>
      </w:r>
      <w:r>
        <w:t xml:space="preserve"> plus zeichnet sich durch eine deutlich unruhigere Oberfläche aus und ähnelt mundgeblasenem Glas.</w:t>
      </w:r>
    </w:p>
    <w:p w:rsidR="008B5D4F" w:rsidRDefault="008B5D4F" w:rsidP="008B5D4F">
      <w:pPr>
        <w:spacing w:line="240" w:lineRule="auto"/>
        <w:jc w:val="both"/>
      </w:pPr>
    </w:p>
    <w:p w:rsidR="003F419B" w:rsidRDefault="008B5D4F" w:rsidP="008B5D4F">
      <w:r>
        <w:t>Angebotenes Produkt:</w:t>
      </w:r>
      <w:r w:rsidR="00E800B4">
        <w:tab/>
      </w:r>
      <w:r w:rsidR="00667381">
        <w:fldChar w:fldCharType="begin">
          <w:ffData>
            <w:name w:val="Text1"/>
            <w:enabled/>
            <w:calcOnExit w:val="0"/>
            <w:textInput/>
          </w:ffData>
        </w:fldChar>
      </w:r>
      <w:bookmarkStart w:id="0" w:name="Text1"/>
      <w:r w:rsidR="00667381">
        <w:instrText xml:space="preserve"> FORMTEXT </w:instrText>
      </w:r>
      <w:r w:rsidR="00667381">
        <w:fldChar w:fldCharType="separate"/>
      </w:r>
      <w:r w:rsidR="00A54D83">
        <w:t> </w:t>
      </w:r>
      <w:r w:rsidR="00A54D83">
        <w:t> </w:t>
      </w:r>
      <w:r w:rsidR="00A54D83">
        <w:t> </w:t>
      </w:r>
      <w:r w:rsidR="00A54D83">
        <w:t> </w:t>
      </w:r>
      <w:r w:rsidR="00A54D83">
        <w:t> </w:t>
      </w:r>
      <w:r w:rsidR="00667381">
        <w:fldChar w:fldCharType="end"/>
      </w:r>
      <w:bookmarkEnd w:id="0"/>
    </w:p>
    <w:p w:rsidR="00A54D83" w:rsidRDefault="00A54D83" w:rsidP="00667381">
      <w:pPr>
        <w:spacing w:line="240" w:lineRule="auto"/>
        <w:ind w:left="1" w:hanging="1"/>
        <w:jc w:val="both"/>
        <w:rPr>
          <w:u w:val="single"/>
        </w:rPr>
      </w:pPr>
    </w:p>
    <w:p w:rsidR="00667381" w:rsidRDefault="00667381" w:rsidP="00667381">
      <w:pPr>
        <w:spacing w:line="240" w:lineRule="auto"/>
        <w:ind w:left="1" w:hanging="1"/>
        <w:jc w:val="both"/>
        <w:rPr>
          <w:sz w:val="16"/>
        </w:rPr>
      </w:pPr>
    </w:p>
    <w:p w:rsidR="00A54D83" w:rsidRDefault="00A54D83" w:rsidP="00667381">
      <w:pPr>
        <w:spacing w:line="240" w:lineRule="auto"/>
        <w:ind w:left="1" w:hanging="1"/>
        <w:jc w:val="both"/>
        <w:rPr>
          <w:sz w:val="16"/>
        </w:rPr>
        <w:sectPr w:rsidR="00A54D83" w:rsidSect="00A54D83">
          <w:headerReference w:type="even" r:id="rId34"/>
          <w:headerReference w:type="default" r:id="rId35"/>
          <w:footerReference w:type="even" r:id="rId36"/>
          <w:footerReference w:type="default" r:id="rId37"/>
          <w:headerReference w:type="first" r:id="rId38"/>
          <w:footerReference w:type="first" r:id="rId39"/>
          <w:type w:val="continuous"/>
          <w:pgSz w:w="11906" w:h="16838" w:code="9"/>
          <w:pgMar w:top="3232" w:right="1418" w:bottom="1985" w:left="1418" w:header="709" w:footer="709" w:gutter="0"/>
          <w:cols w:space="708"/>
          <w:titlePg/>
          <w:docGrid w:linePitch="360"/>
        </w:sectPr>
      </w:pPr>
    </w:p>
    <w:p w:rsidR="00667381" w:rsidRDefault="00667381" w:rsidP="00667381">
      <w:pPr>
        <w:spacing w:line="240" w:lineRule="auto"/>
        <w:ind w:left="1" w:hanging="1"/>
        <w:jc w:val="both"/>
        <w:rPr>
          <w:sz w:val="16"/>
        </w:rPr>
      </w:pPr>
    </w:p>
    <w:p w:rsidR="008B5D4F" w:rsidRPr="00502415" w:rsidRDefault="008B5D4F" w:rsidP="008B5D4F">
      <w:pPr>
        <w:spacing w:line="240" w:lineRule="auto"/>
        <w:ind w:left="1" w:hanging="1"/>
        <w:jc w:val="both"/>
        <w:rPr>
          <w:u w:val="single"/>
        </w:rPr>
      </w:pPr>
      <w:r w:rsidRPr="00502415">
        <w:rPr>
          <w:u w:val="single"/>
        </w:rPr>
        <w:t>Technische Werte</w:t>
      </w:r>
      <w:r w:rsidRPr="00502415">
        <w:t>*</w:t>
      </w:r>
    </w:p>
    <w:p w:rsidR="008B5D4F" w:rsidRPr="00502415" w:rsidRDefault="008B5D4F" w:rsidP="008B5D4F">
      <w:pPr>
        <w:spacing w:line="240" w:lineRule="auto"/>
        <w:ind w:left="1" w:hanging="1"/>
        <w:jc w:val="both"/>
        <w:rPr>
          <w:u w:val="single"/>
        </w:rPr>
      </w:pPr>
    </w:p>
    <w:p w:rsidR="008B5D4F" w:rsidRPr="00A61164" w:rsidRDefault="008B5D4F" w:rsidP="008B5D4F">
      <w:pPr>
        <w:spacing w:line="240" w:lineRule="auto"/>
        <w:ind w:left="1" w:hanging="1"/>
        <w:jc w:val="both"/>
        <w:rPr>
          <w:color w:val="000000" w:themeColor="text1"/>
        </w:rPr>
      </w:pPr>
      <w:r w:rsidRPr="00A61164">
        <w:rPr>
          <w:color w:val="000000" w:themeColor="text1"/>
        </w:rPr>
        <w:t>Wä</w:t>
      </w:r>
      <w:r w:rsidRPr="00626963">
        <w:t>rme</w:t>
      </w:r>
      <w:r w:rsidR="00C2032E" w:rsidRPr="00626963">
        <w:t>durchgang</w:t>
      </w:r>
      <w:r w:rsidRPr="00626963">
        <w:t>sko</w:t>
      </w:r>
      <w:r w:rsidRPr="00A61164">
        <w:rPr>
          <w:color w:val="000000" w:themeColor="text1"/>
        </w:rPr>
        <w:t>effizient Ug-Wert (DIN EN 673)</w:t>
      </w:r>
      <w:r w:rsidRPr="00A61164">
        <w:rPr>
          <w:color w:val="000000" w:themeColor="text1"/>
        </w:rPr>
        <w:tab/>
      </w:r>
      <w:r w:rsidRPr="00A61164">
        <w:rPr>
          <w:color w:val="000000" w:themeColor="text1"/>
        </w:rPr>
        <w:tab/>
        <w:t>5,8 W/(m</w:t>
      </w:r>
      <w:r w:rsidRPr="00A61164">
        <w:rPr>
          <w:color w:val="000000" w:themeColor="text1"/>
          <w:vertAlign w:val="superscript"/>
        </w:rPr>
        <w:t>2</w:t>
      </w:r>
      <w:r w:rsidRPr="00A61164">
        <w:rPr>
          <w:color w:val="000000" w:themeColor="text1"/>
        </w:rPr>
        <w:t>-K)</w:t>
      </w:r>
    </w:p>
    <w:p w:rsidR="008B5D4F" w:rsidRPr="00A61164" w:rsidRDefault="008B5D4F" w:rsidP="008B5D4F">
      <w:pPr>
        <w:spacing w:line="240" w:lineRule="auto"/>
        <w:ind w:left="1" w:hanging="1"/>
        <w:jc w:val="both"/>
        <w:rPr>
          <w:color w:val="000000" w:themeColor="text1"/>
        </w:rPr>
      </w:pPr>
      <w:r w:rsidRPr="00A61164">
        <w:rPr>
          <w:color w:val="000000" w:themeColor="text1"/>
        </w:rPr>
        <w:t xml:space="preserve">UV-Transmissionsgrad </w:t>
      </w:r>
      <w:r w:rsidRPr="00A61164">
        <w:rPr>
          <w:rFonts w:cs="Arial"/>
          <w:color w:val="000000" w:themeColor="text1"/>
        </w:rPr>
        <w:t>τ</w:t>
      </w:r>
      <w:r w:rsidRPr="00A61164">
        <w:rPr>
          <w:color w:val="000000" w:themeColor="text1"/>
          <w:vertAlign w:val="subscript"/>
        </w:rPr>
        <w:t>UV</w:t>
      </w:r>
      <w:r w:rsidRPr="00A61164">
        <w:rPr>
          <w:color w:val="000000" w:themeColor="text1"/>
        </w:rPr>
        <w:tab/>
      </w:r>
      <w:r w:rsidRPr="00A61164">
        <w:rPr>
          <w:color w:val="000000" w:themeColor="text1"/>
        </w:rPr>
        <w:tab/>
      </w:r>
      <w:r w:rsidRPr="00A61164">
        <w:rPr>
          <w:color w:val="000000" w:themeColor="text1"/>
        </w:rPr>
        <w:tab/>
      </w:r>
      <w:r w:rsidRPr="00A61164">
        <w:rPr>
          <w:color w:val="000000" w:themeColor="text1"/>
        </w:rPr>
        <w:tab/>
      </w:r>
      <w:r w:rsidRPr="00A61164">
        <w:rPr>
          <w:color w:val="000000" w:themeColor="text1"/>
        </w:rPr>
        <w:tab/>
      </w:r>
      <w:r w:rsidRPr="00A61164">
        <w:rPr>
          <w:color w:val="000000" w:themeColor="text1"/>
        </w:rPr>
        <w:tab/>
        <w:t xml:space="preserve">  78 %</w:t>
      </w:r>
    </w:p>
    <w:p w:rsidR="008B5D4F" w:rsidRPr="00C2032E" w:rsidRDefault="008B5D4F" w:rsidP="00A61164">
      <w:pPr>
        <w:spacing w:line="240" w:lineRule="auto"/>
        <w:ind w:left="1" w:hanging="1"/>
        <w:jc w:val="both"/>
      </w:pPr>
      <w:r w:rsidRPr="00A61164">
        <w:rPr>
          <w:color w:val="000000" w:themeColor="text1"/>
        </w:rPr>
        <w:t xml:space="preserve">Spektraler Transmissionsgrad </w:t>
      </w:r>
      <w:r w:rsidR="00A61164" w:rsidRPr="00445E3E">
        <w:rPr>
          <w:rFonts w:cs="Arial"/>
          <w:lang w:val="en-US"/>
        </w:rPr>
        <w:t>τ</w:t>
      </w:r>
      <w:r w:rsidR="00A61164" w:rsidRPr="00C2032E">
        <w:rPr>
          <w:vertAlign w:val="subscript"/>
        </w:rPr>
        <w:t>380 nm – 420 nm</w:t>
      </w:r>
      <w:r w:rsidR="00A61164" w:rsidRPr="00C2032E">
        <w:tab/>
      </w:r>
      <w:r w:rsidR="00A61164" w:rsidRPr="00C2032E">
        <w:tab/>
      </w:r>
      <w:r w:rsidR="00A61164" w:rsidRPr="00C2032E">
        <w:tab/>
      </w:r>
      <w:r w:rsidR="00A61164" w:rsidRPr="00C2032E">
        <w:tab/>
        <w:t xml:space="preserve">  91 %</w:t>
      </w:r>
    </w:p>
    <w:p w:rsidR="008B5D4F" w:rsidRPr="00A61164" w:rsidRDefault="008B5D4F" w:rsidP="008B5D4F">
      <w:pPr>
        <w:spacing w:line="240" w:lineRule="auto"/>
        <w:ind w:left="1" w:hanging="1"/>
        <w:jc w:val="both"/>
        <w:rPr>
          <w:rFonts w:cs="Arial"/>
          <w:color w:val="000000" w:themeColor="text1"/>
        </w:rPr>
      </w:pPr>
      <w:r w:rsidRPr="00A61164">
        <w:rPr>
          <w:color w:val="000000" w:themeColor="text1"/>
        </w:rPr>
        <w:t xml:space="preserve">Lichttransmissionsgrad </w:t>
      </w:r>
      <w:r w:rsidRPr="00A61164">
        <w:rPr>
          <w:rFonts w:cs="Arial"/>
          <w:color w:val="000000" w:themeColor="text1"/>
        </w:rPr>
        <w:t>τ</w:t>
      </w:r>
      <w:r w:rsidRPr="00A61164">
        <w:rPr>
          <w:rFonts w:cs="Arial"/>
          <w:color w:val="000000" w:themeColor="text1"/>
          <w:vertAlign w:val="subscript"/>
        </w:rPr>
        <w:t>V</w:t>
      </w:r>
      <w:r w:rsidRPr="00A61164">
        <w:rPr>
          <w:rFonts w:cs="Arial"/>
          <w:color w:val="000000" w:themeColor="text1"/>
        </w:rPr>
        <w:tab/>
      </w:r>
      <w:r w:rsidRPr="00A61164">
        <w:rPr>
          <w:rFonts w:cs="Arial"/>
          <w:color w:val="000000" w:themeColor="text1"/>
        </w:rPr>
        <w:tab/>
      </w:r>
      <w:r w:rsidRPr="00A61164">
        <w:rPr>
          <w:rFonts w:cs="Arial"/>
          <w:color w:val="000000" w:themeColor="text1"/>
        </w:rPr>
        <w:tab/>
      </w:r>
      <w:r w:rsidRPr="00A61164">
        <w:rPr>
          <w:rFonts w:cs="Arial"/>
          <w:color w:val="000000" w:themeColor="text1"/>
        </w:rPr>
        <w:tab/>
      </w:r>
      <w:r w:rsidRPr="00A61164">
        <w:rPr>
          <w:rFonts w:cs="Arial"/>
          <w:color w:val="000000" w:themeColor="text1"/>
        </w:rPr>
        <w:tab/>
      </w:r>
      <w:r w:rsidRPr="00A61164">
        <w:rPr>
          <w:rFonts w:cs="Arial"/>
          <w:color w:val="000000" w:themeColor="text1"/>
        </w:rPr>
        <w:tab/>
        <w:t xml:space="preserve">  91 </w:t>
      </w:r>
      <w:r w:rsidRPr="00A61164">
        <w:rPr>
          <w:color w:val="000000" w:themeColor="text1"/>
        </w:rPr>
        <w:t>%</w:t>
      </w:r>
    </w:p>
    <w:p w:rsidR="008B5D4F" w:rsidRPr="00A61164" w:rsidRDefault="008B5D4F" w:rsidP="008B5D4F">
      <w:pPr>
        <w:spacing w:line="240" w:lineRule="auto"/>
        <w:ind w:left="1" w:hanging="1"/>
        <w:jc w:val="both"/>
        <w:rPr>
          <w:color w:val="000000" w:themeColor="text1"/>
        </w:rPr>
      </w:pPr>
      <w:r w:rsidRPr="00A61164">
        <w:rPr>
          <w:color w:val="000000" w:themeColor="text1"/>
        </w:rPr>
        <w:t>Gesamtenergiedurchlassgrad g</w:t>
      </w:r>
      <w:r w:rsidRPr="00A61164">
        <w:rPr>
          <w:color w:val="000000" w:themeColor="text1"/>
        </w:rPr>
        <w:tab/>
      </w:r>
      <w:r w:rsidRPr="00A61164">
        <w:rPr>
          <w:color w:val="000000" w:themeColor="text1"/>
        </w:rPr>
        <w:tab/>
      </w:r>
      <w:r w:rsidRPr="00A61164">
        <w:rPr>
          <w:color w:val="000000" w:themeColor="text1"/>
        </w:rPr>
        <w:tab/>
      </w:r>
      <w:r w:rsidRPr="00A61164">
        <w:rPr>
          <w:color w:val="000000" w:themeColor="text1"/>
        </w:rPr>
        <w:tab/>
      </w:r>
      <w:r w:rsidRPr="00A61164">
        <w:rPr>
          <w:color w:val="000000" w:themeColor="text1"/>
        </w:rPr>
        <w:tab/>
        <w:t xml:space="preserve">  91 %</w:t>
      </w:r>
    </w:p>
    <w:p w:rsidR="008B5D4F" w:rsidRPr="00A61164" w:rsidRDefault="008B5D4F" w:rsidP="008B5D4F">
      <w:pPr>
        <w:spacing w:line="240" w:lineRule="auto"/>
        <w:ind w:left="1" w:hanging="1"/>
        <w:jc w:val="both"/>
        <w:rPr>
          <w:color w:val="000000" w:themeColor="text1"/>
        </w:rPr>
      </w:pPr>
      <w:r w:rsidRPr="00A61164">
        <w:rPr>
          <w:color w:val="000000" w:themeColor="text1"/>
        </w:rPr>
        <w:t>Farbwiedergabeindex R</w:t>
      </w:r>
      <w:r w:rsidRPr="00A61164">
        <w:rPr>
          <w:color w:val="000000" w:themeColor="text1"/>
          <w:vertAlign w:val="subscript"/>
        </w:rPr>
        <w:t>a</w:t>
      </w:r>
      <w:r w:rsidRPr="00A61164">
        <w:rPr>
          <w:color w:val="000000" w:themeColor="text1"/>
        </w:rPr>
        <w:t xml:space="preserve"> (DIN EN 410)</w:t>
      </w:r>
      <w:r w:rsidRPr="00A61164">
        <w:rPr>
          <w:color w:val="000000" w:themeColor="text1"/>
        </w:rPr>
        <w:tab/>
      </w:r>
      <w:r w:rsidRPr="00A61164">
        <w:rPr>
          <w:color w:val="000000" w:themeColor="text1"/>
        </w:rPr>
        <w:tab/>
      </w:r>
      <w:r w:rsidRPr="00A61164">
        <w:rPr>
          <w:color w:val="000000" w:themeColor="text1"/>
        </w:rPr>
        <w:tab/>
      </w:r>
      <w:r w:rsidRPr="00A61164">
        <w:rPr>
          <w:color w:val="000000" w:themeColor="text1"/>
        </w:rPr>
        <w:tab/>
        <w:t>100 %</w:t>
      </w:r>
    </w:p>
    <w:p w:rsidR="00ED786E" w:rsidRPr="00A61164" w:rsidRDefault="00ED786E" w:rsidP="00ED786E">
      <w:pPr>
        <w:spacing w:line="240" w:lineRule="auto"/>
        <w:ind w:left="1" w:hanging="1"/>
        <w:jc w:val="both"/>
        <w:rPr>
          <w:color w:val="000000" w:themeColor="text1"/>
          <w:u w:val="single"/>
        </w:rPr>
      </w:pPr>
    </w:p>
    <w:p w:rsidR="00A61164" w:rsidRPr="00626963" w:rsidRDefault="00A61164" w:rsidP="00A61164">
      <w:pPr>
        <w:spacing w:line="240" w:lineRule="auto"/>
        <w:ind w:left="1" w:hanging="1"/>
        <w:jc w:val="both"/>
        <w:rPr>
          <w:sz w:val="16"/>
        </w:rPr>
      </w:pPr>
      <w:r w:rsidRPr="00626963">
        <w:rPr>
          <w:sz w:val="16"/>
        </w:rPr>
        <w:t>* Werte beziehen sich auf eine Glasdicke von 2,75 mm.</w:t>
      </w:r>
      <w:r w:rsidR="00FA3250" w:rsidRPr="00626963">
        <w:rPr>
          <w:sz w:val="16"/>
        </w:rPr>
        <w:t xml:space="preserve"> </w:t>
      </w:r>
    </w:p>
    <w:p w:rsidR="008B5D4F" w:rsidRDefault="008B5D4F" w:rsidP="00ED786E">
      <w:pPr>
        <w:spacing w:line="240" w:lineRule="auto"/>
        <w:ind w:left="1" w:hanging="1"/>
        <w:jc w:val="both"/>
        <w:rPr>
          <w:u w:val="single"/>
        </w:rPr>
      </w:pPr>
    </w:p>
    <w:p w:rsidR="008B5D4F" w:rsidRDefault="008B5D4F" w:rsidP="00ED786E">
      <w:pPr>
        <w:spacing w:line="240" w:lineRule="auto"/>
        <w:ind w:left="1" w:hanging="1"/>
        <w:jc w:val="both"/>
        <w:rPr>
          <w:u w:val="single"/>
        </w:rPr>
      </w:pPr>
    </w:p>
    <w:p w:rsidR="008B5D4F" w:rsidRDefault="008B5D4F" w:rsidP="008B5D4F">
      <w:pPr>
        <w:spacing w:line="240" w:lineRule="auto"/>
        <w:ind w:left="1" w:hanging="1"/>
        <w:jc w:val="both"/>
        <w:rPr>
          <w:u w:val="single"/>
        </w:rPr>
      </w:pPr>
      <w:r>
        <w:rPr>
          <w:u w:val="single"/>
        </w:rPr>
        <w:t>Glasdicke</w:t>
      </w:r>
    </w:p>
    <w:p w:rsidR="008B5D4F" w:rsidRDefault="008B5D4F" w:rsidP="008B5D4F">
      <w:pPr>
        <w:spacing w:line="240" w:lineRule="auto"/>
        <w:ind w:left="1" w:hanging="1"/>
        <w:jc w:val="both"/>
        <w:rPr>
          <w:u w:val="single"/>
        </w:rPr>
      </w:pPr>
    </w:p>
    <w:p w:rsidR="008B5D4F" w:rsidRDefault="008B5D4F" w:rsidP="008B5D4F">
      <w:pPr>
        <w:spacing w:line="240" w:lineRule="auto"/>
        <w:ind w:left="1" w:hanging="1"/>
        <w:jc w:val="both"/>
      </w:pPr>
      <w:r>
        <w:t>Bedingt durch das Herstellverfahren, kann es zu lokalen Schwankungen der Dickenverteilung kommen, die sich maximal im Rahmen der zulässigen Dickentoleranz bewegen.</w:t>
      </w:r>
    </w:p>
    <w:p w:rsidR="008B5D4F" w:rsidRDefault="008B5D4F" w:rsidP="008B5D4F">
      <w:pPr>
        <w:spacing w:line="240" w:lineRule="auto"/>
        <w:ind w:left="1" w:hanging="1"/>
        <w:jc w:val="both"/>
      </w:pPr>
      <w:r>
        <w:tab/>
      </w:r>
      <w:r>
        <w:tab/>
      </w:r>
      <w:r>
        <w:tab/>
      </w:r>
      <w:r>
        <w:tab/>
        <w:t xml:space="preserve">2,75 mm </w:t>
      </w:r>
      <w:r>
        <w:rPr>
          <w:rFonts w:cs="Arial"/>
        </w:rPr>
        <w:t>±</w:t>
      </w:r>
      <w:r>
        <w:t xml:space="preserve"> 0,25 mm</w:t>
      </w:r>
    </w:p>
    <w:p w:rsidR="008B5D4F" w:rsidRPr="006508BE" w:rsidRDefault="008B5D4F" w:rsidP="008B5D4F">
      <w:pPr>
        <w:spacing w:line="240" w:lineRule="auto"/>
        <w:ind w:left="1" w:hanging="1"/>
        <w:jc w:val="both"/>
      </w:pPr>
      <w:r>
        <w:tab/>
      </w:r>
      <w:r>
        <w:tab/>
      </w:r>
      <w:r>
        <w:tab/>
      </w:r>
      <w:r>
        <w:tab/>
        <w:t xml:space="preserve">2,95 mm </w:t>
      </w:r>
      <w:r>
        <w:rPr>
          <w:rFonts w:cs="Arial"/>
        </w:rPr>
        <w:t>±</w:t>
      </w:r>
      <w:r>
        <w:t xml:space="preserve"> 0,35 mm</w:t>
      </w:r>
    </w:p>
    <w:p w:rsidR="008B5D4F" w:rsidRDefault="008B5D4F" w:rsidP="008B5D4F">
      <w:pPr>
        <w:spacing w:line="240" w:lineRule="auto"/>
        <w:jc w:val="both"/>
        <w:rPr>
          <w:u w:val="single"/>
        </w:rPr>
      </w:pPr>
    </w:p>
    <w:p w:rsidR="008B5D4F" w:rsidRDefault="008B5D4F" w:rsidP="008B5D4F">
      <w:pPr>
        <w:spacing w:line="240" w:lineRule="auto"/>
        <w:jc w:val="both"/>
        <w:rPr>
          <w:b/>
          <w:u w:val="single"/>
        </w:rPr>
      </w:pPr>
    </w:p>
    <w:p w:rsidR="00204F09" w:rsidRDefault="00204F09" w:rsidP="008B5D4F">
      <w:pPr>
        <w:spacing w:line="240" w:lineRule="auto"/>
        <w:jc w:val="both"/>
        <w:rPr>
          <w:b/>
          <w:u w:val="single"/>
        </w:rPr>
      </w:pPr>
    </w:p>
    <w:p w:rsidR="00204F09" w:rsidRDefault="00204F09" w:rsidP="008B5D4F">
      <w:pPr>
        <w:spacing w:line="240" w:lineRule="auto"/>
        <w:jc w:val="both"/>
        <w:rPr>
          <w:b/>
          <w:u w:val="single"/>
        </w:rPr>
      </w:pPr>
    </w:p>
    <w:p w:rsidR="008B5D4F" w:rsidRPr="00204F09" w:rsidRDefault="008B5D4F" w:rsidP="008B5D4F">
      <w:pPr>
        <w:pStyle w:val="Listenabsatz"/>
        <w:numPr>
          <w:ilvl w:val="0"/>
          <w:numId w:val="3"/>
        </w:numPr>
        <w:spacing w:line="240" w:lineRule="auto"/>
        <w:jc w:val="both"/>
        <w:rPr>
          <w:b/>
          <w:u w:val="single"/>
        </w:rPr>
      </w:pPr>
      <w:r>
        <w:rPr>
          <w:b/>
          <w:u w:val="single"/>
        </w:rPr>
        <w:t>Relevante Normen / Qualität</w:t>
      </w:r>
    </w:p>
    <w:p w:rsidR="008B5D4F" w:rsidRDefault="008B5D4F" w:rsidP="008B5D4F">
      <w:pPr>
        <w:spacing w:line="240" w:lineRule="auto"/>
        <w:jc w:val="both"/>
      </w:pPr>
    </w:p>
    <w:p w:rsidR="008B5D4F" w:rsidRDefault="008B5D4F" w:rsidP="008B5D4F">
      <w:pPr>
        <w:spacing w:line="240" w:lineRule="auto"/>
        <w:jc w:val="both"/>
      </w:pPr>
      <w:r>
        <w:t>Zertifiziert durch das Deutsche Institut für Bautechnik gemäß der Europäischen Technischen Zulassung ETA-12/0159.</w:t>
      </w:r>
    </w:p>
    <w:p w:rsidR="008B5D4F" w:rsidRDefault="008B5D4F" w:rsidP="008B5D4F">
      <w:pPr>
        <w:spacing w:line="240" w:lineRule="auto"/>
        <w:jc w:val="both"/>
        <w:rPr>
          <w:b/>
          <w:u w:val="single"/>
        </w:rPr>
      </w:pPr>
    </w:p>
    <w:p w:rsidR="00204F09" w:rsidRDefault="00204F09" w:rsidP="008B5D4F">
      <w:pPr>
        <w:spacing w:line="240" w:lineRule="auto"/>
        <w:jc w:val="both"/>
        <w:rPr>
          <w:b/>
          <w:u w:val="single"/>
        </w:rPr>
      </w:pPr>
    </w:p>
    <w:p w:rsidR="00204F09" w:rsidRPr="004E3F1A" w:rsidRDefault="00204F09" w:rsidP="008B5D4F">
      <w:pPr>
        <w:spacing w:line="240" w:lineRule="auto"/>
        <w:jc w:val="both"/>
        <w:rPr>
          <w:b/>
          <w:u w:val="single"/>
        </w:rPr>
      </w:pPr>
    </w:p>
    <w:p w:rsidR="008B5D4F" w:rsidRPr="009672CF" w:rsidRDefault="008B5D4F" w:rsidP="008B5D4F">
      <w:pPr>
        <w:pStyle w:val="Listenabsatz"/>
        <w:spacing w:line="240" w:lineRule="auto"/>
        <w:jc w:val="both"/>
        <w:rPr>
          <w:b/>
          <w:u w:val="single"/>
        </w:rPr>
      </w:pPr>
    </w:p>
    <w:p w:rsidR="008B5D4F" w:rsidRDefault="008B5D4F" w:rsidP="008B5D4F">
      <w:pPr>
        <w:pStyle w:val="Listenabsatz"/>
        <w:numPr>
          <w:ilvl w:val="0"/>
          <w:numId w:val="3"/>
        </w:numPr>
        <w:spacing w:line="240" w:lineRule="auto"/>
        <w:jc w:val="both"/>
        <w:rPr>
          <w:b/>
          <w:u w:val="single"/>
        </w:rPr>
      </w:pPr>
      <w:r>
        <w:rPr>
          <w:b/>
          <w:u w:val="single"/>
        </w:rPr>
        <w:t>Produktbeschreibung</w:t>
      </w:r>
    </w:p>
    <w:p w:rsidR="008B5D4F" w:rsidRPr="000B105A" w:rsidRDefault="008B5D4F" w:rsidP="008B5D4F">
      <w:pPr>
        <w:spacing w:line="240" w:lineRule="auto"/>
        <w:jc w:val="both"/>
        <w:rPr>
          <w:b/>
          <w:highlight w:val="yellow"/>
        </w:rPr>
      </w:pPr>
    </w:p>
    <w:p w:rsidR="008B5D4F" w:rsidRPr="00D76D4C" w:rsidRDefault="008B5D4F" w:rsidP="008B5D4F">
      <w:pPr>
        <w:spacing w:line="240" w:lineRule="auto"/>
        <w:jc w:val="both"/>
        <w:rPr>
          <w:b/>
        </w:rPr>
      </w:pPr>
      <w:r w:rsidRPr="00D76D4C">
        <w:rPr>
          <w:b/>
        </w:rPr>
        <w:t>Pos. 1:</w:t>
      </w:r>
    </w:p>
    <w:p w:rsidR="008B5D4F" w:rsidRPr="00D76D4C" w:rsidRDefault="008B5D4F" w:rsidP="008B5D4F">
      <w:pPr>
        <w:spacing w:line="240" w:lineRule="auto"/>
        <w:jc w:val="both"/>
        <w:rPr>
          <w:b/>
        </w:rPr>
      </w:pPr>
    </w:p>
    <w:p w:rsidR="00667381" w:rsidRDefault="008B5D4F" w:rsidP="008B5D4F">
      <w:pPr>
        <w:spacing w:line="240" w:lineRule="auto"/>
        <w:ind w:left="1" w:hanging="1"/>
        <w:jc w:val="both"/>
      </w:pPr>
      <w:r w:rsidRPr="00D76D4C">
        <w:t>Menge:</w:t>
      </w:r>
      <w:r w:rsidR="00667381" w:rsidRPr="00D76D4C">
        <w:tab/>
      </w:r>
      <w:r w:rsidR="00A54D83">
        <w:tab/>
      </w:r>
      <w:r w:rsidR="00667381">
        <w:fldChar w:fldCharType="begin">
          <w:ffData>
            <w:name w:val="Text2"/>
            <w:enabled/>
            <w:calcOnExit w:val="0"/>
            <w:textInput/>
          </w:ffData>
        </w:fldChar>
      </w:r>
      <w:bookmarkStart w:id="1" w:name="Text2"/>
      <w:r w:rsidR="00667381">
        <w:instrText xml:space="preserve"> FORMTEXT </w:instrText>
      </w:r>
      <w:r w:rsidR="00667381">
        <w:fldChar w:fldCharType="separate"/>
      </w:r>
      <w:r w:rsidR="00667381">
        <w:rPr>
          <w:noProof/>
        </w:rPr>
        <w:t> </w:t>
      </w:r>
      <w:r w:rsidR="00667381">
        <w:rPr>
          <w:noProof/>
        </w:rPr>
        <w:t> </w:t>
      </w:r>
      <w:r w:rsidR="00667381">
        <w:rPr>
          <w:noProof/>
        </w:rPr>
        <w:t> </w:t>
      </w:r>
      <w:r w:rsidR="00667381">
        <w:rPr>
          <w:noProof/>
        </w:rPr>
        <w:t> </w:t>
      </w:r>
      <w:r w:rsidR="00667381">
        <w:rPr>
          <w:noProof/>
        </w:rPr>
        <w:t> </w:t>
      </w:r>
      <w:r w:rsidR="00667381">
        <w:fldChar w:fldCharType="end"/>
      </w:r>
      <w:bookmarkEnd w:id="1"/>
      <w:r w:rsidR="0044472B">
        <w:t xml:space="preserve"> Stück</w:t>
      </w:r>
    </w:p>
    <w:p w:rsidR="00A54D83" w:rsidRDefault="00A54D83" w:rsidP="00667381">
      <w:pPr>
        <w:spacing w:line="240" w:lineRule="auto"/>
      </w:pPr>
    </w:p>
    <w:p w:rsidR="00A54D83" w:rsidRDefault="0044472B" w:rsidP="00667381">
      <w:pPr>
        <w:spacing w:line="240" w:lineRule="auto"/>
      </w:pPr>
      <w:r>
        <w:t>Glasmaß:</w:t>
      </w:r>
      <w:r w:rsidR="00A54D83">
        <w:tab/>
      </w:r>
      <w:r w:rsidR="00A54D83">
        <w:tab/>
      </w:r>
      <w:r w:rsidR="00A54D83">
        <w:fldChar w:fldCharType="begin">
          <w:ffData>
            <w:name w:val="Text5"/>
            <w:enabled/>
            <w:calcOnExit w:val="0"/>
            <w:textInput>
              <w:type w:val="number"/>
            </w:textInput>
          </w:ffData>
        </w:fldChar>
      </w:r>
      <w:bookmarkStart w:id="2" w:name="Text5"/>
      <w:r w:rsidR="00A54D83">
        <w:instrText xml:space="preserve"> FORMTEXT </w:instrText>
      </w:r>
      <w:r w:rsidR="00A54D83">
        <w:fldChar w:fldCharType="separate"/>
      </w:r>
      <w:r w:rsidR="00A54D83">
        <w:rPr>
          <w:noProof/>
        </w:rPr>
        <w:t> </w:t>
      </w:r>
      <w:r w:rsidR="00A54D83">
        <w:rPr>
          <w:noProof/>
        </w:rPr>
        <w:t> </w:t>
      </w:r>
      <w:r w:rsidR="00A54D83">
        <w:rPr>
          <w:noProof/>
        </w:rPr>
        <w:t> </w:t>
      </w:r>
      <w:r w:rsidR="00A54D83">
        <w:rPr>
          <w:noProof/>
        </w:rPr>
        <w:t> </w:t>
      </w:r>
      <w:r w:rsidR="00A54D83">
        <w:rPr>
          <w:noProof/>
        </w:rPr>
        <w:t> </w:t>
      </w:r>
      <w:r w:rsidR="00A54D83">
        <w:fldChar w:fldCharType="end"/>
      </w:r>
      <w:bookmarkEnd w:id="2"/>
      <w:r w:rsidR="00A54D83">
        <w:t xml:space="preserve"> x </w:t>
      </w:r>
      <w:r w:rsidR="00A54D83">
        <w:fldChar w:fldCharType="begin">
          <w:ffData>
            <w:name w:val="Text4"/>
            <w:enabled/>
            <w:calcOnExit w:val="0"/>
            <w:textInput>
              <w:type w:val="number"/>
            </w:textInput>
          </w:ffData>
        </w:fldChar>
      </w:r>
      <w:bookmarkStart w:id="3" w:name="Text4"/>
      <w:r w:rsidR="00A54D83">
        <w:instrText xml:space="preserve"> FORMTEXT </w:instrText>
      </w:r>
      <w:r w:rsidR="00A54D83">
        <w:fldChar w:fldCharType="separate"/>
      </w:r>
      <w:r w:rsidR="00A54D83">
        <w:rPr>
          <w:noProof/>
        </w:rPr>
        <w:t> </w:t>
      </w:r>
      <w:r w:rsidR="00A54D83">
        <w:rPr>
          <w:noProof/>
        </w:rPr>
        <w:t> </w:t>
      </w:r>
      <w:r w:rsidR="00A54D83">
        <w:rPr>
          <w:noProof/>
        </w:rPr>
        <w:t> </w:t>
      </w:r>
      <w:r w:rsidR="00A54D83">
        <w:rPr>
          <w:noProof/>
        </w:rPr>
        <w:t> </w:t>
      </w:r>
      <w:r w:rsidR="00A54D83">
        <w:rPr>
          <w:noProof/>
        </w:rPr>
        <w:t> </w:t>
      </w:r>
      <w:r w:rsidR="00A54D83">
        <w:fldChar w:fldCharType="end"/>
      </w:r>
      <w:bookmarkEnd w:id="3"/>
      <w:r w:rsidR="00A54D83">
        <w:t xml:space="preserve"> mm</w:t>
      </w:r>
    </w:p>
    <w:p w:rsidR="00A54D83" w:rsidRDefault="00A54D83" w:rsidP="00667381">
      <w:pPr>
        <w:spacing w:line="240" w:lineRule="auto"/>
      </w:pPr>
      <w:r>
        <w:t>(</w:t>
      </w:r>
      <w:r w:rsidR="008B5D4F" w:rsidRPr="00110C08">
        <w:t xml:space="preserve">max. </w:t>
      </w:r>
      <w:r w:rsidR="008B5D4F">
        <w:t>1.600 x 1.500</w:t>
      </w:r>
      <w:r w:rsidR="008B5D4F" w:rsidRPr="00110C08">
        <w:t xml:space="preserve"> mm</w:t>
      </w:r>
      <w:r>
        <w:t>)</w:t>
      </w:r>
    </w:p>
    <w:p w:rsidR="00A54D83" w:rsidRDefault="00A54D83" w:rsidP="00667381">
      <w:pPr>
        <w:spacing w:line="240" w:lineRule="auto"/>
      </w:pPr>
    </w:p>
    <w:p w:rsidR="00A54D83" w:rsidRDefault="00A54D83" w:rsidP="00A54D83">
      <w:pPr>
        <w:spacing w:line="240" w:lineRule="auto"/>
        <w:jc w:val="both"/>
        <w:rPr>
          <w:u w:val="single"/>
        </w:rPr>
      </w:pPr>
    </w:p>
    <w:p w:rsidR="00ED786E" w:rsidRPr="00A61164" w:rsidRDefault="00ED786E" w:rsidP="00ED786E">
      <w:pPr>
        <w:spacing w:line="240" w:lineRule="auto"/>
        <w:jc w:val="both"/>
        <w:rPr>
          <w:color w:val="000000" w:themeColor="text1"/>
          <w:u w:val="single"/>
        </w:rPr>
      </w:pPr>
      <w:r w:rsidRPr="00A61164">
        <w:rPr>
          <w:color w:val="000000" w:themeColor="text1"/>
          <w:u w:val="single"/>
        </w:rPr>
        <w:t>Aufbau</w:t>
      </w:r>
    </w:p>
    <w:p w:rsidR="008B5D4F" w:rsidRPr="00A61164" w:rsidRDefault="008B5D4F" w:rsidP="00ED786E">
      <w:pPr>
        <w:spacing w:line="240" w:lineRule="auto"/>
        <w:jc w:val="both"/>
        <w:rPr>
          <w:color w:val="000000" w:themeColor="text1"/>
        </w:rPr>
      </w:pPr>
    </w:p>
    <w:p w:rsidR="008B5D4F" w:rsidRPr="00A61164" w:rsidRDefault="008B5D4F" w:rsidP="00ED786E">
      <w:pPr>
        <w:spacing w:line="240" w:lineRule="auto"/>
        <w:jc w:val="both"/>
        <w:rPr>
          <w:color w:val="000000" w:themeColor="text1"/>
        </w:rPr>
      </w:pPr>
      <w:r w:rsidRPr="00A61164">
        <w:rPr>
          <w:color w:val="000000" w:themeColor="text1"/>
        </w:rPr>
        <w:t>Zutreffendes bitte ankreuzen:</w:t>
      </w:r>
    </w:p>
    <w:p w:rsidR="00ED786E" w:rsidRPr="00A61164" w:rsidRDefault="00ED786E" w:rsidP="00ED786E">
      <w:pPr>
        <w:spacing w:line="240" w:lineRule="auto"/>
        <w:jc w:val="both"/>
        <w:rPr>
          <w:color w:val="000000" w:themeColor="text1"/>
        </w:rPr>
      </w:pPr>
    </w:p>
    <w:p w:rsidR="008B5D4F" w:rsidRPr="00A61164" w:rsidRDefault="00ED786E" w:rsidP="008B5D4F">
      <w:pPr>
        <w:tabs>
          <w:tab w:val="left" w:pos="2552"/>
        </w:tabs>
        <w:spacing w:line="240" w:lineRule="auto"/>
        <w:ind w:left="2124" w:hanging="2124"/>
        <w:jc w:val="both"/>
        <w:rPr>
          <w:color w:val="000000" w:themeColor="text1"/>
          <w:lang w:val="en-US"/>
        </w:rPr>
      </w:pPr>
      <w:r w:rsidRPr="00A61164">
        <w:rPr>
          <w:color w:val="000000" w:themeColor="text1"/>
        </w:rPr>
        <w:t>Glas</w:t>
      </w:r>
      <w:r w:rsidRPr="00A61164">
        <w:rPr>
          <w:color w:val="000000" w:themeColor="text1"/>
        </w:rPr>
        <w:tab/>
      </w:r>
      <w:r w:rsidR="008B5D4F" w:rsidRPr="00A61164">
        <w:rPr>
          <w:color w:val="000000" w:themeColor="text1"/>
        </w:rPr>
        <w:fldChar w:fldCharType="begin">
          <w:ffData>
            <w:name w:val="Kontrollkästchen1"/>
            <w:enabled/>
            <w:calcOnExit w:val="0"/>
            <w:checkBox>
              <w:sizeAuto/>
              <w:default w:val="0"/>
            </w:checkBox>
          </w:ffData>
        </w:fldChar>
      </w:r>
      <w:bookmarkStart w:id="4" w:name="Kontrollkästchen1"/>
      <w:r w:rsidR="008B5D4F" w:rsidRPr="00A61164">
        <w:rPr>
          <w:color w:val="000000" w:themeColor="text1"/>
        </w:rPr>
        <w:instrText xml:space="preserve"> FORMCHECKBOX </w:instrText>
      </w:r>
      <w:r w:rsidR="005272DA">
        <w:rPr>
          <w:color w:val="000000" w:themeColor="text1"/>
        </w:rPr>
      </w:r>
      <w:r w:rsidR="005272DA">
        <w:rPr>
          <w:color w:val="000000" w:themeColor="text1"/>
        </w:rPr>
        <w:fldChar w:fldCharType="separate"/>
      </w:r>
      <w:r w:rsidR="008B5D4F" w:rsidRPr="00A61164">
        <w:rPr>
          <w:color w:val="000000" w:themeColor="text1"/>
        </w:rPr>
        <w:fldChar w:fldCharType="end"/>
      </w:r>
      <w:bookmarkEnd w:id="4"/>
      <w:r w:rsidR="008B5D4F" w:rsidRPr="00A61164">
        <w:rPr>
          <w:color w:val="000000" w:themeColor="text1"/>
        </w:rPr>
        <w:tab/>
      </w:r>
      <w:r w:rsidR="008B5D4F" w:rsidRPr="00A61164">
        <w:rPr>
          <w:color w:val="000000" w:themeColor="text1"/>
          <w:lang w:val="en-US"/>
        </w:rPr>
        <w:t>SCHOTT RESTOVER</w:t>
      </w:r>
      <w:r w:rsidR="008B5D4F" w:rsidRPr="00A61164">
        <w:rPr>
          <w:color w:val="000000" w:themeColor="text1"/>
          <w:vertAlign w:val="superscript"/>
          <w:lang w:val="en-US"/>
        </w:rPr>
        <w:t>®</w:t>
      </w:r>
      <w:r w:rsidR="008B5D4F" w:rsidRPr="00A61164">
        <w:rPr>
          <w:color w:val="000000" w:themeColor="text1"/>
          <w:lang w:val="en-US"/>
        </w:rPr>
        <w:t xml:space="preserve"> </w:t>
      </w:r>
      <w:r w:rsidR="008B5D4F" w:rsidRPr="00A61164">
        <w:rPr>
          <w:color w:val="000000" w:themeColor="text1"/>
          <w:lang w:val="en-US"/>
        </w:rPr>
        <w:tab/>
      </w:r>
      <w:r w:rsidR="008B5D4F" w:rsidRPr="00A61164">
        <w:rPr>
          <w:color w:val="000000" w:themeColor="text1"/>
          <w:lang w:val="en-US"/>
        </w:rPr>
        <w:tab/>
        <w:t xml:space="preserve">2,75 </w:t>
      </w:r>
      <w:r w:rsidR="008B5D4F" w:rsidRPr="00A61164">
        <w:rPr>
          <w:rFonts w:cs="Arial"/>
          <w:color w:val="000000" w:themeColor="text1"/>
          <w:lang w:val="en-US"/>
        </w:rPr>
        <w:t>±</w:t>
      </w:r>
      <w:r w:rsidR="008B5D4F" w:rsidRPr="00A61164">
        <w:rPr>
          <w:color w:val="000000" w:themeColor="text1"/>
          <w:lang w:val="en-US"/>
        </w:rPr>
        <w:t xml:space="preserve"> 0,25 mm </w:t>
      </w:r>
    </w:p>
    <w:p w:rsidR="008B5D4F" w:rsidRPr="00A61164" w:rsidRDefault="008B5D4F" w:rsidP="008B5D4F">
      <w:pPr>
        <w:spacing w:line="240" w:lineRule="auto"/>
        <w:ind w:left="2124" w:hanging="2124"/>
        <w:jc w:val="both"/>
        <w:rPr>
          <w:color w:val="000000" w:themeColor="text1"/>
          <w:lang w:val="en-US"/>
        </w:rPr>
      </w:pPr>
    </w:p>
    <w:p w:rsidR="008B5D4F" w:rsidRPr="00A61164" w:rsidRDefault="008B5D4F" w:rsidP="008B5D4F">
      <w:pPr>
        <w:tabs>
          <w:tab w:val="left" w:pos="2552"/>
        </w:tabs>
        <w:spacing w:line="240" w:lineRule="auto"/>
        <w:ind w:left="2124"/>
        <w:jc w:val="both"/>
        <w:rPr>
          <w:color w:val="000000" w:themeColor="text1"/>
          <w:lang w:val="en-US"/>
        </w:rPr>
      </w:pPr>
      <w:r w:rsidRPr="00A61164">
        <w:rPr>
          <w:color w:val="000000" w:themeColor="text1"/>
        </w:rPr>
        <w:fldChar w:fldCharType="begin">
          <w:ffData>
            <w:name w:val="Kontrollkästchen1"/>
            <w:enabled/>
            <w:calcOnExit w:val="0"/>
            <w:checkBox>
              <w:sizeAuto/>
              <w:default w:val="0"/>
            </w:checkBox>
          </w:ffData>
        </w:fldChar>
      </w:r>
      <w:r w:rsidRPr="00C2032E">
        <w:rPr>
          <w:color w:val="000000" w:themeColor="text1"/>
          <w:lang w:val="en-US"/>
        </w:rPr>
        <w:instrText xml:space="preserve"> FORMCHECKBOX </w:instrText>
      </w:r>
      <w:r w:rsidR="005272DA">
        <w:rPr>
          <w:color w:val="000000" w:themeColor="text1"/>
        </w:rPr>
      </w:r>
      <w:r w:rsidR="005272DA">
        <w:rPr>
          <w:color w:val="000000" w:themeColor="text1"/>
        </w:rPr>
        <w:fldChar w:fldCharType="separate"/>
      </w:r>
      <w:r w:rsidRPr="00A61164">
        <w:rPr>
          <w:color w:val="000000" w:themeColor="text1"/>
        </w:rPr>
        <w:fldChar w:fldCharType="end"/>
      </w:r>
      <w:r w:rsidRPr="00C2032E">
        <w:rPr>
          <w:color w:val="000000" w:themeColor="text1"/>
          <w:lang w:val="en-US"/>
        </w:rPr>
        <w:tab/>
      </w:r>
      <w:r w:rsidRPr="00A61164">
        <w:rPr>
          <w:color w:val="000000" w:themeColor="text1"/>
          <w:lang w:val="en-US"/>
        </w:rPr>
        <w:t>SCHOTT RESTOVER</w:t>
      </w:r>
      <w:r w:rsidRPr="00A61164">
        <w:rPr>
          <w:color w:val="000000" w:themeColor="text1"/>
          <w:vertAlign w:val="superscript"/>
          <w:lang w:val="en-US"/>
        </w:rPr>
        <w:t>®</w:t>
      </w:r>
      <w:r w:rsidRPr="00A61164">
        <w:rPr>
          <w:color w:val="000000" w:themeColor="text1"/>
          <w:lang w:val="en-US"/>
        </w:rPr>
        <w:t xml:space="preserve"> light </w:t>
      </w:r>
      <w:r w:rsidRPr="00A61164">
        <w:rPr>
          <w:color w:val="000000" w:themeColor="text1"/>
          <w:lang w:val="en-US"/>
        </w:rPr>
        <w:tab/>
        <w:t xml:space="preserve">2,75 </w:t>
      </w:r>
      <w:r w:rsidRPr="00A61164">
        <w:rPr>
          <w:rFonts w:cs="Arial"/>
          <w:color w:val="000000" w:themeColor="text1"/>
          <w:lang w:val="en-US"/>
        </w:rPr>
        <w:t>± 0,25</w:t>
      </w:r>
      <w:r w:rsidRPr="00A61164">
        <w:rPr>
          <w:color w:val="000000" w:themeColor="text1"/>
          <w:lang w:val="en-US"/>
        </w:rPr>
        <w:t xml:space="preserve"> mm </w:t>
      </w:r>
    </w:p>
    <w:p w:rsidR="008B5D4F" w:rsidRPr="00A61164" w:rsidRDefault="008B5D4F" w:rsidP="008B5D4F">
      <w:pPr>
        <w:spacing w:line="240" w:lineRule="auto"/>
        <w:ind w:left="2124"/>
        <w:jc w:val="both"/>
        <w:rPr>
          <w:color w:val="000000" w:themeColor="text1"/>
          <w:lang w:val="en-US"/>
        </w:rPr>
      </w:pPr>
    </w:p>
    <w:p w:rsidR="008B5D4F" w:rsidRPr="00A61164" w:rsidRDefault="008B5D4F" w:rsidP="008B5D4F">
      <w:pPr>
        <w:tabs>
          <w:tab w:val="left" w:pos="2552"/>
        </w:tabs>
        <w:spacing w:line="240" w:lineRule="auto"/>
        <w:ind w:left="2124"/>
        <w:jc w:val="both"/>
        <w:rPr>
          <w:color w:val="000000" w:themeColor="text1"/>
          <w:lang w:val="en-US"/>
        </w:rPr>
      </w:pPr>
      <w:r w:rsidRPr="00A61164">
        <w:rPr>
          <w:color w:val="000000" w:themeColor="text1"/>
        </w:rPr>
        <w:fldChar w:fldCharType="begin">
          <w:ffData>
            <w:name w:val="Kontrollkästchen1"/>
            <w:enabled/>
            <w:calcOnExit w:val="0"/>
            <w:checkBox>
              <w:sizeAuto/>
              <w:default w:val="0"/>
            </w:checkBox>
          </w:ffData>
        </w:fldChar>
      </w:r>
      <w:r w:rsidRPr="00C2032E">
        <w:rPr>
          <w:color w:val="000000" w:themeColor="text1"/>
          <w:lang w:val="en-US"/>
        </w:rPr>
        <w:instrText xml:space="preserve"> FORMCHECKBOX </w:instrText>
      </w:r>
      <w:r w:rsidR="005272DA">
        <w:rPr>
          <w:color w:val="000000" w:themeColor="text1"/>
        </w:rPr>
      </w:r>
      <w:r w:rsidR="005272DA">
        <w:rPr>
          <w:color w:val="000000" w:themeColor="text1"/>
        </w:rPr>
        <w:fldChar w:fldCharType="separate"/>
      </w:r>
      <w:r w:rsidRPr="00A61164">
        <w:rPr>
          <w:color w:val="000000" w:themeColor="text1"/>
        </w:rPr>
        <w:fldChar w:fldCharType="end"/>
      </w:r>
      <w:r w:rsidRPr="00C2032E">
        <w:rPr>
          <w:color w:val="000000" w:themeColor="text1"/>
          <w:lang w:val="en-US"/>
        </w:rPr>
        <w:tab/>
      </w:r>
      <w:r w:rsidRPr="00A61164">
        <w:rPr>
          <w:color w:val="000000" w:themeColor="text1"/>
          <w:lang w:val="en-US"/>
        </w:rPr>
        <w:t>SCHOTT RESTOVER</w:t>
      </w:r>
      <w:r w:rsidRPr="00A61164">
        <w:rPr>
          <w:color w:val="000000" w:themeColor="text1"/>
          <w:vertAlign w:val="superscript"/>
          <w:lang w:val="en-US"/>
        </w:rPr>
        <w:t>®</w:t>
      </w:r>
      <w:r w:rsidRPr="00A61164">
        <w:rPr>
          <w:color w:val="000000" w:themeColor="text1"/>
          <w:lang w:val="en-US"/>
        </w:rPr>
        <w:t xml:space="preserve"> plus </w:t>
      </w:r>
      <w:r w:rsidRPr="00A61164">
        <w:rPr>
          <w:color w:val="000000" w:themeColor="text1"/>
          <w:lang w:val="en-US"/>
        </w:rPr>
        <w:tab/>
        <w:t xml:space="preserve">2,95 </w:t>
      </w:r>
      <w:r w:rsidRPr="00A61164">
        <w:rPr>
          <w:rFonts w:cs="Arial"/>
          <w:color w:val="000000" w:themeColor="text1"/>
          <w:lang w:val="en-US"/>
        </w:rPr>
        <w:t>±</w:t>
      </w:r>
      <w:r w:rsidRPr="00A61164">
        <w:rPr>
          <w:color w:val="000000" w:themeColor="text1"/>
          <w:lang w:val="en-US"/>
        </w:rPr>
        <w:t xml:space="preserve"> 0,35 mm</w:t>
      </w:r>
    </w:p>
    <w:p w:rsidR="00ED786E" w:rsidRPr="00C2032E" w:rsidRDefault="00ED786E" w:rsidP="00ED786E">
      <w:pPr>
        <w:spacing w:line="240" w:lineRule="auto"/>
        <w:ind w:left="2124" w:hanging="2124"/>
        <w:jc w:val="both"/>
        <w:rPr>
          <w:lang w:val="en-US"/>
        </w:rPr>
      </w:pPr>
    </w:p>
    <w:p w:rsidR="0035526D" w:rsidRDefault="0035526D" w:rsidP="0035526D">
      <w:pPr>
        <w:spacing w:line="240" w:lineRule="auto"/>
        <w:jc w:val="both"/>
      </w:pPr>
    </w:p>
    <w:p w:rsidR="0035526D" w:rsidRDefault="0035526D" w:rsidP="0035526D">
      <w:pPr>
        <w:spacing w:line="240" w:lineRule="auto"/>
        <w:jc w:val="both"/>
      </w:pPr>
      <w:r>
        <w:t>Bei Bedarf weitere Positionen hinzufügen:</w:t>
      </w:r>
    </w:p>
    <w:p w:rsidR="0035526D" w:rsidRDefault="0035526D" w:rsidP="0035526D">
      <w:pPr>
        <w:spacing w:line="240" w:lineRule="auto"/>
        <w:jc w:val="both"/>
      </w:pPr>
    </w:p>
    <w:p w:rsidR="0035526D" w:rsidRDefault="0035526D" w:rsidP="0035526D">
      <w:pPr>
        <w:spacing w:line="240" w:lineRule="auto"/>
        <w:jc w:val="both"/>
        <w:rPr>
          <w:sz w:val="16"/>
        </w:rPr>
      </w:pPr>
      <w:r>
        <w:softHyphen/>
      </w:r>
      <w:r>
        <w:softHyphen/>
      </w:r>
      <w:r>
        <w:softHyphen/>
      </w:r>
      <w:r>
        <w:softHyphen/>
      </w:r>
      <w:r>
        <w:softHyphen/>
      </w:r>
      <w:r>
        <w:softHyphen/>
      </w:r>
      <w:r>
        <w:softHyphen/>
      </w:r>
      <w:r>
        <w:softHyphen/>
      </w:r>
      <w:r>
        <w:softHyphen/>
      </w:r>
      <w:r>
        <w:softHyphen/>
      </w:r>
      <w:r>
        <w:softHyphen/>
      </w:r>
      <w:r>
        <w:softHyphen/>
      </w:r>
      <w:r>
        <w:softHyphen/>
      </w:r>
      <w:r>
        <w:softHyphen/>
      </w:r>
      <w:r>
        <w:softHyphen/>
      </w:r>
      <w:r>
        <w:softHyphen/>
      </w:r>
      <w:r>
        <w:fldChar w:fldCharType="begin">
          <w:ffData>
            <w:name w:val="Text8"/>
            <w:enabled/>
            <w:calcOnExit w:val="0"/>
            <w:textInput/>
          </w:ffData>
        </w:fldChar>
      </w:r>
      <w:bookmarkStart w:id="5" w:name="Text8"/>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5"/>
    </w:p>
    <w:p w:rsidR="0035526D" w:rsidRDefault="0035526D" w:rsidP="0035526D">
      <w:pPr>
        <w:spacing w:line="240" w:lineRule="auto"/>
        <w:jc w:val="both"/>
        <w:rPr>
          <w:sz w:val="16"/>
        </w:rPr>
      </w:pPr>
    </w:p>
    <w:p w:rsidR="0035526D" w:rsidRDefault="0035526D" w:rsidP="0035526D">
      <w:pPr>
        <w:spacing w:line="240" w:lineRule="auto"/>
        <w:jc w:val="both"/>
        <w:rPr>
          <w:sz w:val="16"/>
        </w:rPr>
      </w:pPr>
    </w:p>
    <w:p w:rsidR="008B5D4F" w:rsidRPr="00204F09" w:rsidRDefault="008B5D4F" w:rsidP="0035526D">
      <w:pPr>
        <w:spacing w:line="240" w:lineRule="auto"/>
        <w:jc w:val="both"/>
      </w:pPr>
    </w:p>
    <w:p w:rsidR="00204F09" w:rsidRDefault="00204F09" w:rsidP="0035526D">
      <w:pPr>
        <w:spacing w:line="240" w:lineRule="auto"/>
        <w:jc w:val="both"/>
      </w:pPr>
    </w:p>
    <w:p w:rsidR="00204F09" w:rsidRDefault="00204F09" w:rsidP="0035526D">
      <w:pPr>
        <w:spacing w:line="240" w:lineRule="auto"/>
        <w:jc w:val="both"/>
      </w:pPr>
    </w:p>
    <w:p w:rsidR="0035526D" w:rsidRPr="00C82E9B" w:rsidRDefault="0035526D" w:rsidP="0035526D">
      <w:pPr>
        <w:spacing w:line="240" w:lineRule="auto"/>
        <w:jc w:val="both"/>
      </w:pPr>
      <w:r w:rsidRPr="00C82E9B">
        <w:t>Für weitere Informationen wenden Sie sich bitte an:</w:t>
      </w:r>
    </w:p>
    <w:p w:rsidR="0035526D" w:rsidRPr="00C82E9B" w:rsidRDefault="0035526D" w:rsidP="0035526D">
      <w:pPr>
        <w:spacing w:line="240" w:lineRule="auto"/>
        <w:jc w:val="both"/>
      </w:pPr>
    </w:p>
    <w:p w:rsidR="00C82E9B" w:rsidRPr="00C2032E" w:rsidRDefault="005A3780" w:rsidP="00C82E9B">
      <w:pPr>
        <w:pStyle w:val="Adresskopfschottfett"/>
        <w:framePr w:w="0" w:hRule="auto" w:hSpace="0" w:wrap="auto" w:vAnchor="margin" w:hAnchor="text" w:xAlign="left" w:yAlign="inline"/>
        <w:rPr>
          <w:b w:val="0"/>
          <w:bCs/>
          <w:sz w:val="22"/>
        </w:rPr>
      </w:pPr>
      <w:r>
        <w:rPr>
          <w:b w:val="0"/>
          <w:bCs/>
          <w:sz w:val="22"/>
        </w:rPr>
        <w:t>Processed Glass</w:t>
      </w:r>
    </w:p>
    <w:p w:rsidR="00C82E9B" w:rsidRPr="00C2032E" w:rsidRDefault="00C82E9B" w:rsidP="00C82E9B">
      <w:pPr>
        <w:pStyle w:val="Adresskopfschottfett"/>
        <w:framePr w:w="0" w:hRule="auto" w:hSpace="0" w:wrap="auto" w:vAnchor="margin" w:hAnchor="text" w:xAlign="left" w:yAlign="inline"/>
        <w:rPr>
          <w:sz w:val="22"/>
        </w:rPr>
      </w:pPr>
      <w:r w:rsidRPr="00C2032E">
        <w:rPr>
          <w:sz w:val="22"/>
        </w:rPr>
        <w:t>SCHOTT AG</w:t>
      </w:r>
    </w:p>
    <w:p w:rsidR="00C82E9B" w:rsidRPr="00A61164" w:rsidRDefault="00C82E9B" w:rsidP="00C82E9B">
      <w:pPr>
        <w:pStyle w:val="AdresseSchottobenrechts"/>
        <w:framePr w:w="0" w:hRule="auto" w:hSpace="0" w:wrap="auto" w:vAnchor="margin" w:hAnchor="text" w:xAlign="left" w:yAlign="inline"/>
        <w:rPr>
          <w:color w:val="000000" w:themeColor="text1"/>
          <w:sz w:val="22"/>
        </w:rPr>
      </w:pPr>
      <w:r w:rsidRPr="00AF28A9">
        <w:rPr>
          <w:sz w:val="22"/>
        </w:rPr>
        <w:t>Hattenbergstraße 10</w:t>
      </w:r>
      <w:r w:rsidRPr="00AF28A9">
        <w:rPr>
          <w:sz w:val="22"/>
        </w:rPr>
        <w:br/>
        <w:t>55122 Mainz</w:t>
      </w:r>
      <w:r w:rsidRPr="00A61164">
        <w:rPr>
          <w:color w:val="000000" w:themeColor="text1"/>
          <w:sz w:val="22"/>
        </w:rPr>
        <w:br/>
        <w:t>Germany</w:t>
      </w:r>
    </w:p>
    <w:p w:rsidR="00C82E9B" w:rsidRPr="00AF28A9" w:rsidRDefault="00C82E9B" w:rsidP="00C82E9B">
      <w:pPr>
        <w:pStyle w:val="AdresseSchottobenrechts"/>
        <w:framePr w:w="0" w:hRule="auto" w:hSpace="0" w:wrap="auto" w:vAnchor="margin" w:hAnchor="text" w:xAlign="left" w:yAlign="inline"/>
        <w:tabs>
          <w:tab w:val="left" w:pos="560"/>
        </w:tabs>
        <w:rPr>
          <w:sz w:val="22"/>
        </w:rPr>
      </w:pPr>
      <w:r w:rsidRPr="00A61164">
        <w:rPr>
          <w:color w:val="000000" w:themeColor="text1"/>
          <w:sz w:val="22"/>
        </w:rPr>
        <w:t xml:space="preserve">Telefon </w:t>
      </w:r>
      <w:r w:rsidRPr="00A61164">
        <w:rPr>
          <w:color w:val="000000" w:themeColor="text1"/>
          <w:sz w:val="22"/>
        </w:rPr>
        <w:tab/>
        <w:t xml:space="preserve">+49 (0)6131/ 66 - </w:t>
      </w:r>
      <w:r w:rsidR="00204F09">
        <w:rPr>
          <w:color w:val="000000" w:themeColor="text1"/>
          <w:sz w:val="22"/>
        </w:rPr>
        <w:t>2678</w:t>
      </w:r>
      <w:r w:rsidRPr="00A61164">
        <w:rPr>
          <w:color w:val="000000" w:themeColor="text1"/>
          <w:sz w:val="22"/>
        </w:rPr>
        <w:br/>
        <w:t>Telefax</w:t>
      </w:r>
      <w:r w:rsidRPr="00A61164">
        <w:rPr>
          <w:color w:val="000000" w:themeColor="text1"/>
          <w:sz w:val="22"/>
        </w:rPr>
        <w:tab/>
        <w:t>+49 (0)</w:t>
      </w:r>
      <w:r w:rsidR="00A61164" w:rsidRPr="00A61164">
        <w:rPr>
          <w:color w:val="000000" w:themeColor="text1"/>
          <w:sz w:val="22"/>
        </w:rPr>
        <w:t>6131/ 66 - 2525</w:t>
      </w:r>
      <w:r w:rsidRPr="00AF28A9">
        <w:rPr>
          <w:sz w:val="22"/>
        </w:rPr>
        <w:tab/>
      </w:r>
      <w:r w:rsidRPr="00AF28A9">
        <w:rPr>
          <w:sz w:val="22"/>
        </w:rPr>
        <w:br/>
      </w:r>
      <w:hyperlink r:id="rId40" w:history="1">
        <w:r w:rsidRPr="00AF28A9">
          <w:rPr>
            <w:rStyle w:val="Hyperlink"/>
            <w:sz w:val="22"/>
          </w:rPr>
          <w:t>www.schott.com/architecture</w:t>
        </w:r>
      </w:hyperlink>
    </w:p>
    <w:p w:rsidR="003F419B" w:rsidRPr="00204F09" w:rsidRDefault="005272DA" w:rsidP="00204F09">
      <w:pPr>
        <w:pStyle w:val="AdresseSchottobenrechts"/>
        <w:framePr w:w="0" w:hRule="auto" w:hSpace="0" w:wrap="auto" w:vAnchor="margin" w:hAnchor="text" w:xAlign="left" w:yAlign="inline"/>
        <w:tabs>
          <w:tab w:val="left" w:pos="560"/>
        </w:tabs>
        <w:rPr>
          <w:sz w:val="22"/>
        </w:rPr>
        <w:sectPr w:rsidR="003F419B" w:rsidRPr="00204F09" w:rsidSect="00204F09">
          <w:type w:val="continuous"/>
          <w:pgSz w:w="11906" w:h="16838" w:code="9"/>
          <w:pgMar w:top="1871" w:right="1418" w:bottom="1985" w:left="1418" w:header="709" w:footer="709" w:gutter="0"/>
          <w:cols w:space="708"/>
          <w:docGrid w:linePitch="360"/>
        </w:sectPr>
      </w:pPr>
      <w:hyperlink r:id="rId41" w:history="1">
        <w:r w:rsidR="00C82E9B" w:rsidRPr="00AF28A9">
          <w:rPr>
            <w:rStyle w:val="Hyperlink"/>
            <w:sz w:val="22"/>
          </w:rPr>
          <w:t>info.architecture@schott.com</w:t>
        </w:r>
      </w:hyperlink>
    </w:p>
    <w:p w:rsidR="003F419B" w:rsidRPr="00AF28A9" w:rsidRDefault="003F419B" w:rsidP="005272DA">
      <w:bookmarkStart w:id="6" w:name="_GoBack"/>
      <w:bookmarkEnd w:id="6"/>
    </w:p>
    <w:sectPr w:rsidR="003F419B" w:rsidRPr="00AF28A9">
      <w:headerReference w:type="even" r:id="rId42"/>
      <w:type w:val="continuous"/>
      <w:pgSz w:w="11906" w:h="16838" w:code="9"/>
      <w:pgMar w:top="1871" w:right="1418" w:bottom="1985" w:left="1418" w:header="709" w:footer="709" w:gutter="0"/>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C60C78" w:rsidRDefault="00C60C78">
      <w:r>
        <w:separator/>
      </w:r>
    </w:p>
  </w:endnote>
  <w:endnote w:type="continuationSeparator" w:id="0">
    <w:p w:rsidR="00C60C78" w:rsidRDefault="00C60C7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10002FF" w:usb1="4000ACFF" w:usb2="00000009"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24FAE" w:rsidRDefault="00924FAE">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rPr>
        <w:sz w:val="20"/>
        <w:szCs w:val="20"/>
      </w:rPr>
      <w:id w:val="1197042330"/>
      <w:docPartObj>
        <w:docPartGallery w:val="Page Numbers (Bottom of Page)"/>
        <w:docPartUnique/>
      </w:docPartObj>
    </w:sdtPr>
    <w:sdtEndPr/>
    <w:sdtContent>
      <w:p w:rsidR="00667381" w:rsidRPr="00C82E9B" w:rsidRDefault="00667381" w:rsidP="0035526D">
        <w:pPr>
          <w:pStyle w:val="Fuzeile"/>
          <w:jc w:val="right"/>
          <w:rPr>
            <w:sz w:val="20"/>
            <w:szCs w:val="20"/>
          </w:rPr>
        </w:pPr>
        <w:r w:rsidRPr="00C82E9B">
          <w:rPr>
            <w:sz w:val="20"/>
            <w:szCs w:val="20"/>
          </w:rPr>
          <w:t xml:space="preserve"> Seite </w:t>
        </w:r>
        <w:r w:rsidRPr="0044472B">
          <w:rPr>
            <w:b/>
            <w:sz w:val="20"/>
            <w:szCs w:val="20"/>
          </w:rPr>
          <w:fldChar w:fldCharType="begin"/>
        </w:r>
        <w:r w:rsidRPr="0044472B">
          <w:rPr>
            <w:b/>
            <w:sz w:val="20"/>
            <w:szCs w:val="20"/>
          </w:rPr>
          <w:instrText>PAGE   \* MERGEFORMAT</w:instrText>
        </w:r>
        <w:r w:rsidRPr="0044472B">
          <w:rPr>
            <w:b/>
            <w:sz w:val="20"/>
            <w:szCs w:val="20"/>
          </w:rPr>
          <w:fldChar w:fldCharType="separate"/>
        </w:r>
        <w:r w:rsidR="005272DA">
          <w:rPr>
            <w:b/>
            <w:noProof/>
            <w:sz w:val="20"/>
            <w:szCs w:val="20"/>
          </w:rPr>
          <w:t>2</w:t>
        </w:r>
        <w:r w:rsidRPr="0044472B">
          <w:rPr>
            <w:b/>
            <w:sz w:val="20"/>
            <w:szCs w:val="20"/>
          </w:rPr>
          <w:fldChar w:fldCharType="end"/>
        </w:r>
        <w:r w:rsidR="0035526D" w:rsidRPr="00C82E9B">
          <w:rPr>
            <w:sz w:val="20"/>
            <w:szCs w:val="20"/>
          </w:rPr>
          <w:t xml:space="preserve"> von </w:t>
        </w:r>
        <w:r w:rsidR="00204F09">
          <w:rPr>
            <w:sz w:val="20"/>
            <w:szCs w:val="20"/>
          </w:rPr>
          <w:t>2</w:t>
        </w:r>
      </w:p>
    </w:sdtContent>
  </w:sdt>
  <w:p w:rsidR="00667381" w:rsidRPr="00C82E9B" w:rsidRDefault="00667381">
    <w:pPr>
      <w:pStyle w:val="Fuzeile"/>
      <w:rPr>
        <w:sz w:val="20"/>
        <w:szCs w:val="20"/>
      </w:rPr>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35526D" w:rsidRPr="00B76335" w:rsidRDefault="0035526D">
    <w:pPr>
      <w:pStyle w:val="Fuzeile"/>
      <w:jc w:val="right"/>
      <w:rPr>
        <w:sz w:val="20"/>
        <w:szCs w:val="20"/>
      </w:rPr>
    </w:pPr>
    <w:r w:rsidRPr="00B76335">
      <w:rPr>
        <w:sz w:val="20"/>
        <w:szCs w:val="20"/>
      </w:rPr>
      <w:t xml:space="preserve">Seite </w:t>
    </w:r>
    <w:sdt>
      <w:sdtPr>
        <w:rPr>
          <w:sz w:val="20"/>
          <w:szCs w:val="20"/>
        </w:rPr>
        <w:id w:val="-1046678236"/>
        <w:docPartObj>
          <w:docPartGallery w:val="Page Numbers (Bottom of Page)"/>
          <w:docPartUnique/>
        </w:docPartObj>
      </w:sdtPr>
      <w:sdtEndPr/>
      <w:sdtContent>
        <w:r w:rsidRPr="00B76335">
          <w:rPr>
            <w:b/>
            <w:sz w:val="20"/>
            <w:szCs w:val="20"/>
          </w:rPr>
          <w:fldChar w:fldCharType="begin"/>
        </w:r>
        <w:r w:rsidRPr="00B76335">
          <w:rPr>
            <w:b/>
            <w:sz w:val="20"/>
            <w:szCs w:val="20"/>
          </w:rPr>
          <w:instrText>PAGE   \* MERGEFORMAT</w:instrText>
        </w:r>
        <w:r w:rsidRPr="00B76335">
          <w:rPr>
            <w:b/>
            <w:sz w:val="20"/>
            <w:szCs w:val="20"/>
          </w:rPr>
          <w:fldChar w:fldCharType="separate"/>
        </w:r>
        <w:r w:rsidR="005272DA">
          <w:rPr>
            <w:b/>
            <w:noProof/>
            <w:sz w:val="20"/>
            <w:szCs w:val="20"/>
          </w:rPr>
          <w:t>1</w:t>
        </w:r>
        <w:r w:rsidRPr="00B76335">
          <w:rPr>
            <w:b/>
            <w:sz w:val="20"/>
            <w:szCs w:val="20"/>
          </w:rPr>
          <w:fldChar w:fldCharType="end"/>
        </w:r>
        <w:r w:rsidRPr="00B76335">
          <w:rPr>
            <w:sz w:val="20"/>
            <w:szCs w:val="20"/>
          </w:rPr>
          <w:t xml:space="preserve"> von </w:t>
        </w:r>
        <w:r w:rsidR="008B5D4F">
          <w:rPr>
            <w:sz w:val="20"/>
            <w:szCs w:val="20"/>
          </w:rPr>
          <w:t>3</w:t>
        </w:r>
      </w:sdtContent>
    </w:sdt>
  </w:p>
  <w:p w:rsidR="0035526D" w:rsidRDefault="0035526D">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C60C78" w:rsidRDefault="00C60C78">
      <w:r>
        <w:separator/>
      </w:r>
    </w:p>
  </w:footnote>
  <w:footnote w:type="continuationSeparator" w:id="0">
    <w:p w:rsidR="00C60C78" w:rsidRDefault="00C60C7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24FAE" w:rsidRDefault="00924FAE">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667381" w:rsidP="00667381">
    <w:pPr>
      <w:pStyle w:val="Kopfzeile"/>
      <w:jc w:val="right"/>
      <w:rPr>
        <w:sz w:val="20"/>
      </w:rPr>
    </w:pPr>
    <w:r>
      <w:rPr>
        <w:noProof/>
        <w:lang w:eastAsia="de-DE"/>
      </w:rPr>
      <w:drawing>
        <wp:inline distT="0" distB="0" distL="0" distR="0" wp14:anchorId="0863CFDC" wp14:editId="7829DD33">
          <wp:extent cx="1398944" cy="876300"/>
          <wp:effectExtent l="0" t="0" r="0" b="0"/>
          <wp:docPr id="3"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667381" w:rsidRPr="00204F09" w:rsidRDefault="00667381" w:rsidP="00667381">
    <w:pPr>
      <w:framePr w:w="5805" w:h="1771" w:hRule="exact" w:hSpace="142" w:wrap="around" w:vAnchor="page" w:hAnchor="page" w:x="1419" w:y="2723"/>
      <w:jc w:val="both"/>
      <w:rPr>
        <w:b/>
        <w:color w:val="0070C0"/>
        <w:sz w:val="28"/>
        <w:szCs w:val="28"/>
      </w:rPr>
    </w:pPr>
    <w:r w:rsidRPr="00204F09">
      <w:rPr>
        <w:b/>
        <w:color w:val="0070C0"/>
        <w:sz w:val="28"/>
        <w:szCs w:val="28"/>
      </w:rPr>
      <w:t>Ausschreibungstext</w:t>
    </w:r>
  </w:p>
  <w:p w:rsidR="00667381" w:rsidRPr="00204F09" w:rsidRDefault="00667381" w:rsidP="00667381">
    <w:pPr>
      <w:framePr w:w="5805" w:h="1771" w:hRule="exact" w:hSpace="142" w:wrap="around" w:vAnchor="page" w:hAnchor="page" w:x="1419" w:y="2723"/>
      <w:jc w:val="both"/>
      <w:rPr>
        <w:color w:val="0070C0"/>
      </w:rPr>
    </w:pPr>
  </w:p>
  <w:p w:rsidR="00ED786E" w:rsidRPr="00204F09" w:rsidRDefault="00667381" w:rsidP="00667381">
    <w:pPr>
      <w:framePr w:w="5805" w:h="1771" w:hRule="exact" w:hSpace="142" w:wrap="around" w:vAnchor="page" w:hAnchor="page" w:x="1419" w:y="2723"/>
      <w:jc w:val="both"/>
      <w:rPr>
        <w:b/>
        <w:color w:val="0070C0"/>
        <w:sz w:val="28"/>
        <w:szCs w:val="28"/>
      </w:rPr>
    </w:pPr>
    <w:r w:rsidRPr="00204F09">
      <w:rPr>
        <w:b/>
        <w:color w:val="0070C0"/>
        <w:sz w:val="28"/>
        <w:szCs w:val="28"/>
      </w:rPr>
      <w:t xml:space="preserve">SCHOTT </w:t>
    </w:r>
    <w:r w:rsidR="00ED786E" w:rsidRPr="00204F09">
      <w:rPr>
        <w:b/>
        <w:color w:val="0070C0"/>
        <w:sz w:val="28"/>
        <w:szCs w:val="28"/>
      </w:rPr>
      <w:t>Restaurierungsglas</w:t>
    </w:r>
  </w:p>
  <w:p w:rsidR="00667381" w:rsidRPr="00204F09" w:rsidRDefault="008B5D4F" w:rsidP="00667381">
    <w:pPr>
      <w:framePr w:w="5805" w:h="1771" w:hRule="exact" w:hSpace="142" w:wrap="around" w:vAnchor="page" w:hAnchor="page" w:x="1419" w:y="2723"/>
      <w:jc w:val="both"/>
      <w:rPr>
        <w:b/>
        <w:color w:val="0070C0"/>
        <w:sz w:val="28"/>
        <w:szCs w:val="28"/>
      </w:rPr>
    </w:pPr>
    <w:r w:rsidRPr="00204F09">
      <w:rPr>
        <w:b/>
        <w:color w:val="0070C0"/>
        <w:sz w:val="28"/>
        <w:szCs w:val="28"/>
      </w:rPr>
      <w:t>RESTOVER</w:t>
    </w:r>
    <w:r w:rsidRPr="00204F09">
      <w:rPr>
        <w:b/>
        <w:color w:val="0070C0"/>
        <w:sz w:val="28"/>
        <w:szCs w:val="28"/>
        <w:vertAlign w:val="superscript"/>
      </w:rPr>
      <w:t>®</w:t>
    </w:r>
  </w:p>
  <w:p w:rsidR="00667381" w:rsidRPr="00667381" w:rsidRDefault="00667381" w:rsidP="00667381">
    <w:pPr>
      <w:framePr w:w="5805" w:h="1771" w:hRule="exact" w:hSpace="142" w:wrap="around" w:vAnchor="page" w:hAnchor="page" w:x="1419" w:y="2723"/>
      <w:jc w:val="both"/>
      <w:rPr>
        <w:b/>
        <w:sz w:val="28"/>
        <w:szCs w:val="28"/>
      </w:rPr>
    </w:pPr>
  </w:p>
  <w:p w:rsidR="00667381" w:rsidRDefault="00667381" w:rsidP="00667381">
    <w:pPr>
      <w:framePr w:w="5805" w:h="1771" w:hRule="exact" w:hSpace="142" w:wrap="around" w:vAnchor="page" w:hAnchor="page" w:x="1419" w:y="2723"/>
      <w:spacing w:line="240" w:lineRule="auto"/>
      <w:jc w:val="both"/>
    </w:pPr>
  </w:p>
  <w:p w:rsidR="009B4E57" w:rsidRPr="00C2032E" w:rsidRDefault="00204F09" w:rsidP="0035526D">
    <w:pPr>
      <w:pStyle w:val="Adresskopfschottfett"/>
      <w:framePr w:w="2505" w:wrap="around" w:x="8259"/>
      <w:rPr>
        <w:b w:val="0"/>
        <w:bCs/>
      </w:rPr>
    </w:pPr>
    <w:r>
      <w:rPr>
        <w:b w:val="0"/>
        <w:bCs/>
      </w:rPr>
      <w:t>Processed Glass</w:t>
    </w:r>
  </w:p>
  <w:p w:rsidR="009B4E57" w:rsidRPr="00C2032E" w:rsidRDefault="009B4E57" w:rsidP="0035526D">
    <w:pPr>
      <w:pStyle w:val="Adresskopfschottfett"/>
      <w:framePr w:w="2505" w:wrap="around" w:x="8259"/>
    </w:pPr>
    <w:r w:rsidRPr="00C2032E">
      <w:t>SCHOTT AG</w:t>
    </w:r>
  </w:p>
  <w:p w:rsidR="009B4E57" w:rsidRPr="00A61164" w:rsidRDefault="009B4E57" w:rsidP="0035526D">
    <w:pPr>
      <w:pStyle w:val="AdresseSchottobenrechts"/>
      <w:framePr w:w="2505" w:wrap="around" w:x="8259"/>
      <w:rPr>
        <w:color w:val="000000" w:themeColor="text1"/>
      </w:rPr>
    </w:pPr>
    <w:r w:rsidRPr="00A61164">
      <w:rPr>
        <w:color w:val="000000" w:themeColor="text1"/>
      </w:rPr>
      <w:t>Hattenbergstraße 10</w:t>
    </w:r>
    <w:r w:rsidRPr="00A61164">
      <w:rPr>
        <w:color w:val="000000" w:themeColor="text1"/>
      </w:rPr>
      <w:br/>
      <w:t>55122 Mainz</w:t>
    </w:r>
    <w:r w:rsidRPr="00A61164">
      <w:rPr>
        <w:color w:val="000000" w:themeColor="text1"/>
      </w:rPr>
      <w:br/>
      <w:t>Germany</w:t>
    </w:r>
  </w:p>
  <w:p w:rsidR="00667381" w:rsidRDefault="009B4E57" w:rsidP="0035526D">
    <w:pPr>
      <w:pStyle w:val="AdresseSchottobenrechts"/>
      <w:framePr w:w="2505" w:wrap="around" w:x="8259"/>
      <w:tabs>
        <w:tab w:val="left" w:pos="560"/>
      </w:tabs>
    </w:pPr>
    <w:r w:rsidRPr="00A61164">
      <w:rPr>
        <w:color w:val="000000" w:themeColor="text1"/>
      </w:rPr>
      <w:t xml:space="preserve">Telefon </w:t>
    </w:r>
    <w:r w:rsidRPr="00A61164">
      <w:rPr>
        <w:color w:val="000000" w:themeColor="text1"/>
      </w:rPr>
      <w:tab/>
      <w:t>+49 (0)6131/</w:t>
    </w:r>
    <w:r w:rsidRPr="00A61164">
      <w:rPr>
        <w:color w:val="000000" w:themeColor="text1"/>
        <w:sz w:val="4"/>
      </w:rPr>
      <w:t xml:space="preserve"> </w:t>
    </w:r>
    <w:r w:rsidRPr="00A61164">
      <w:rPr>
        <w:color w:val="000000" w:themeColor="text1"/>
      </w:rPr>
      <w:t>66</w:t>
    </w:r>
    <w:r w:rsidRPr="00A61164">
      <w:rPr>
        <w:color w:val="000000" w:themeColor="text1"/>
        <w:sz w:val="4"/>
      </w:rPr>
      <w:t xml:space="preserve"> </w:t>
    </w:r>
    <w:r w:rsidRPr="00A61164">
      <w:rPr>
        <w:color w:val="000000" w:themeColor="text1"/>
      </w:rPr>
      <w:t>-</w:t>
    </w:r>
    <w:r w:rsidRPr="00A61164">
      <w:rPr>
        <w:color w:val="000000" w:themeColor="text1"/>
        <w:sz w:val="4"/>
      </w:rPr>
      <w:t xml:space="preserve"> </w:t>
    </w:r>
    <w:r w:rsidR="00204F09">
      <w:rPr>
        <w:color w:val="000000" w:themeColor="text1"/>
      </w:rPr>
      <w:t>2678</w:t>
    </w:r>
    <w:r w:rsidRPr="00A61164">
      <w:rPr>
        <w:color w:val="000000" w:themeColor="text1"/>
      </w:rPr>
      <w:br/>
      <w:t>Telefax</w:t>
    </w:r>
    <w:r w:rsidRPr="00A61164">
      <w:rPr>
        <w:color w:val="000000" w:themeColor="text1"/>
      </w:rPr>
      <w:tab/>
      <w:t xml:space="preserve"> +49 (0)</w:t>
    </w:r>
    <w:r w:rsidR="00A61164" w:rsidRPr="00A61164">
      <w:rPr>
        <w:color w:val="000000" w:themeColor="text1"/>
      </w:rPr>
      <w:t>6131/ 66 -2525</w:t>
    </w:r>
    <w:r>
      <w:br/>
    </w:r>
    <w:hyperlink r:id="rId1" w:history="1">
      <w:r w:rsidR="00667381" w:rsidRPr="00FA67CD">
        <w:rPr>
          <w:rStyle w:val="Hyperlink"/>
        </w:rPr>
        <w:t>www.schott.com/architecture</w:t>
      </w:r>
    </w:hyperlink>
  </w:p>
  <w:p w:rsidR="00667381" w:rsidRDefault="005272DA" w:rsidP="0035526D">
    <w:pPr>
      <w:pStyle w:val="AdresseSchottobenrechts"/>
      <w:framePr w:w="2505" w:wrap="around" w:x="8259"/>
      <w:tabs>
        <w:tab w:val="left" w:pos="560"/>
      </w:tabs>
    </w:pPr>
    <w:hyperlink r:id="rId2" w:history="1">
      <w:r w:rsidR="00667381" w:rsidRPr="00FA67CD">
        <w:rPr>
          <w:rStyle w:val="Hyperlink"/>
        </w:rPr>
        <w:t>info.architecture@schott.com</w:t>
      </w:r>
    </w:hyperlink>
    <w:r w:rsidR="00667381">
      <w:t xml:space="preserve"> </w:t>
    </w:r>
  </w:p>
  <w:p w:rsidR="009B4E57" w:rsidRDefault="00667381" w:rsidP="00667381">
    <w:pPr>
      <w:pStyle w:val="Kopfzeile"/>
      <w:jc w:val="right"/>
    </w:pPr>
    <w:r>
      <w:rPr>
        <w:noProof/>
        <w:lang w:eastAsia="de-DE"/>
      </w:rPr>
      <w:drawing>
        <wp:inline distT="0" distB="0" distL="0" distR="0" wp14:anchorId="7917D9C9" wp14:editId="230AF712">
          <wp:extent cx="1398944" cy="876300"/>
          <wp:effectExtent l="0" t="0" r="0" b="0"/>
          <wp:docPr id="6"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3"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9B4E57"/>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82"/>
    <w:multiLevelType w:val="singleLevel"/>
    <w:tmpl w:val="98FEDA42"/>
    <w:lvl w:ilvl="0">
      <w:start w:val="1"/>
      <w:numFmt w:val="bullet"/>
      <w:lvlText w:val=""/>
      <w:lvlJc w:val="left"/>
      <w:pPr>
        <w:tabs>
          <w:tab w:val="num" w:pos="926"/>
        </w:tabs>
        <w:ind w:left="926" w:hanging="360"/>
      </w:pPr>
      <w:rPr>
        <w:rFonts w:ascii="Symbol" w:hAnsi="Symbol" w:hint="default"/>
      </w:rPr>
    </w:lvl>
  </w:abstractNum>
  <w:abstractNum w:abstractNumId="1" w15:restartNumberingAfterBreak="0">
    <w:nsid w:val="FFFFFF89"/>
    <w:multiLevelType w:val="singleLevel"/>
    <w:tmpl w:val="082825C4"/>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1D200D14"/>
    <w:multiLevelType w:val="hybridMultilevel"/>
    <w:tmpl w:val="5894B5C8"/>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num w:numId="1">
    <w:abstractNumId w:val="1"/>
  </w:num>
  <w:num w:numId="2">
    <w:abstractNumId w:val="0"/>
  </w:num>
  <w:num w:numId="3">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defaultTabStop w:val="708"/>
  <w:hyphenationZone w:val="425"/>
  <w:noPunctuationKerning/>
  <w:characterSpacingControl w:val="doNotCompress"/>
  <w:hdrShapeDefaults>
    <o:shapedefaults v:ext="edit" spidmax="819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6D7BC8"/>
    <w:rsid w:val="00084CF2"/>
    <w:rsid w:val="000D1A81"/>
    <w:rsid w:val="001709E0"/>
    <w:rsid w:val="00195935"/>
    <w:rsid w:val="001B1235"/>
    <w:rsid w:val="001F2F82"/>
    <w:rsid w:val="001F48A9"/>
    <w:rsid w:val="00204F09"/>
    <w:rsid w:val="00236B63"/>
    <w:rsid w:val="002507E8"/>
    <w:rsid w:val="0035526D"/>
    <w:rsid w:val="003F419B"/>
    <w:rsid w:val="0044472B"/>
    <w:rsid w:val="00466A43"/>
    <w:rsid w:val="004718F3"/>
    <w:rsid w:val="004A7742"/>
    <w:rsid w:val="004B4B89"/>
    <w:rsid w:val="004C561A"/>
    <w:rsid w:val="004F5C2E"/>
    <w:rsid w:val="00505294"/>
    <w:rsid w:val="005272DA"/>
    <w:rsid w:val="005323EC"/>
    <w:rsid w:val="00577F21"/>
    <w:rsid w:val="005A3780"/>
    <w:rsid w:val="006043C5"/>
    <w:rsid w:val="00626963"/>
    <w:rsid w:val="00657087"/>
    <w:rsid w:val="00667381"/>
    <w:rsid w:val="006A3722"/>
    <w:rsid w:val="006D7BC8"/>
    <w:rsid w:val="00723490"/>
    <w:rsid w:val="00737088"/>
    <w:rsid w:val="007572C2"/>
    <w:rsid w:val="007574EE"/>
    <w:rsid w:val="007A01FD"/>
    <w:rsid w:val="007C1796"/>
    <w:rsid w:val="007F2B47"/>
    <w:rsid w:val="00844169"/>
    <w:rsid w:val="008A02AE"/>
    <w:rsid w:val="008B5D4F"/>
    <w:rsid w:val="00911683"/>
    <w:rsid w:val="00924FAE"/>
    <w:rsid w:val="00945286"/>
    <w:rsid w:val="009B4E57"/>
    <w:rsid w:val="009C4A14"/>
    <w:rsid w:val="009E7359"/>
    <w:rsid w:val="00A54D83"/>
    <w:rsid w:val="00A61164"/>
    <w:rsid w:val="00A77ED1"/>
    <w:rsid w:val="00A935C7"/>
    <w:rsid w:val="00AB1A1E"/>
    <w:rsid w:val="00AF28A9"/>
    <w:rsid w:val="00B01BC1"/>
    <w:rsid w:val="00B571AA"/>
    <w:rsid w:val="00B57CE6"/>
    <w:rsid w:val="00B742BF"/>
    <w:rsid w:val="00B76335"/>
    <w:rsid w:val="00BA5B21"/>
    <w:rsid w:val="00BC2DE5"/>
    <w:rsid w:val="00C127CF"/>
    <w:rsid w:val="00C2032E"/>
    <w:rsid w:val="00C4686E"/>
    <w:rsid w:val="00C60C78"/>
    <w:rsid w:val="00C73AE6"/>
    <w:rsid w:val="00C82413"/>
    <w:rsid w:val="00C82E9B"/>
    <w:rsid w:val="00D537AA"/>
    <w:rsid w:val="00DA500D"/>
    <w:rsid w:val="00E36736"/>
    <w:rsid w:val="00E800B4"/>
    <w:rsid w:val="00ED786E"/>
    <w:rsid w:val="00F60F56"/>
    <w:rsid w:val="00F738A3"/>
    <w:rsid w:val="00F857EB"/>
    <w:rsid w:val="00FA3250"/>
    <w:rsid w:val="00FC6E4F"/>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8193"/>
    <o:shapelayout v:ext="edit">
      <o:idmap v:ext="edit" data="1"/>
    </o:shapelayout>
  </w:shapeDefaults>
  <w:decimalSymbol w:val=","/>
  <w:listSeparator w:val=";"/>
  <w14:docId w14:val="0E1B0C59"/>
  <w15:docId w15:val="{7A26BE2B-0BEF-47FC-9A05-6767B35E60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de-DE" w:eastAsia="de-DE"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rd">
    <w:name w:val="Normal"/>
    <w:qFormat/>
    <w:rsid w:val="00667381"/>
    <w:pPr>
      <w:spacing w:line="360" w:lineRule="auto"/>
    </w:pPr>
    <w:rPr>
      <w:rFonts w:ascii="Arial" w:eastAsiaTheme="minorHAnsi" w:hAnsi="Arial" w:cstheme="minorBidi"/>
      <w:sz w:val="22"/>
      <w:szCs w:val="22"/>
      <w:lang w:eastAsia="en-US"/>
    </w:rPr>
  </w:style>
  <w:style w:type="paragraph" w:styleId="berschrift1">
    <w:name w:val="heading 1"/>
    <w:basedOn w:val="Standard"/>
    <w:next w:val="Standard"/>
    <w:qFormat/>
    <w:pPr>
      <w:keepNext/>
      <w:spacing w:before="240" w:after="60"/>
      <w:outlineLvl w:val="0"/>
    </w:pPr>
    <w:rPr>
      <w:rFonts w:cs="Arial"/>
      <w:b/>
      <w:bCs/>
      <w:kern w:val="32"/>
      <w:sz w:val="32"/>
      <w:szCs w:val="3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pPr>
      <w:tabs>
        <w:tab w:val="center" w:pos="4536"/>
        <w:tab w:val="right" w:pos="9072"/>
      </w:tabs>
    </w:pPr>
  </w:style>
  <w:style w:type="paragraph" w:styleId="Fuzeile">
    <w:name w:val="footer"/>
    <w:basedOn w:val="Standard"/>
    <w:link w:val="FuzeileZchn"/>
    <w:uiPriority w:val="99"/>
    <w:pPr>
      <w:tabs>
        <w:tab w:val="center" w:pos="4536"/>
        <w:tab w:val="right" w:pos="9072"/>
      </w:tabs>
    </w:pPr>
  </w:style>
  <w:style w:type="character" w:styleId="Hyperlink">
    <w:name w:val="Hyperlink"/>
    <w:rPr>
      <w:color w:val="0000FF"/>
      <w:u w:val="single"/>
    </w:rPr>
  </w:style>
  <w:style w:type="character" w:styleId="Seitenzahl">
    <w:name w:val="page number"/>
    <w:basedOn w:val="Absatz-Standardschriftart"/>
  </w:style>
  <w:style w:type="paragraph" w:customStyle="1" w:styleId="AbsenderueberAdressfeld">
    <w:name w:val="Absender ueber Adressfeld"/>
    <w:basedOn w:val="Standard"/>
    <w:pPr>
      <w:framePr w:w="4820" w:h="170" w:hRule="exact" w:hSpace="142" w:wrap="around" w:vAnchor="page" w:hAnchor="page" w:x="1419" w:y="2723"/>
      <w:spacing w:line="180" w:lineRule="exact"/>
    </w:pPr>
    <w:rPr>
      <w:sz w:val="13"/>
    </w:rPr>
  </w:style>
  <w:style w:type="paragraph" w:customStyle="1" w:styleId="Adresskopfschottfett">
    <w:name w:val="Adresskopf_schott_fett"/>
    <w:basedOn w:val="Standard"/>
    <w:pPr>
      <w:framePr w:w="2835" w:h="2552" w:hRule="exact" w:hSpace="142" w:wrap="around" w:vAnchor="page" w:hAnchor="page" w:x="7939" w:y="2694" w:anchorLock="1"/>
      <w:tabs>
        <w:tab w:val="left" w:pos="595"/>
      </w:tabs>
      <w:spacing w:after="100" w:line="200" w:lineRule="exact"/>
    </w:pPr>
    <w:rPr>
      <w:b/>
      <w:sz w:val="18"/>
    </w:rPr>
  </w:style>
  <w:style w:type="paragraph" w:customStyle="1" w:styleId="AdresseSchottobenrechts">
    <w:name w:val="Adresse_Schott_oben_rechts"/>
    <w:basedOn w:val="Standard"/>
    <w:pPr>
      <w:framePr w:w="2835" w:h="2552" w:hRule="exact" w:hSpace="142" w:wrap="around" w:vAnchor="page" w:hAnchor="page" w:x="7939" w:y="2694" w:anchorLock="1"/>
      <w:tabs>
        <w:tab w:val="left" w:pos="595"/>
      </w:tabs>
      <w:spacing w:after="100" w:line="200" w:lineRule="exact"/>
    </w:pPr>
    <w:rPr>
      <w:sz w:val="16"/>
    </w:rPr>
  </w:style>
  <w:style w:type="paragraph" w:customStyle="1" w:styleId="Fuzeileschott">
    <w:name w:val="Fußzeile schott"/>
    <w:basedOn w:val="Fuzeile"/>
    <w:pPr>
      <w:framePr w:w="9673" w:h="851" w:hRule="exact" w:hSpace="142" w:wrap="around" w:vAnchor="text" w:hAnchor="page" w:x="1407" w:y="-453"/>
      <w:spacing w:line="180" w:lineRule="exact"/>
    </w:pPr>
    <w:rPr>
      <w:sz w:val="13"/>
    </w:rPr>
  </w:style>
  <w:style w:type="paragraph" w:customStyle="1" w:styleId="TabelleDurchwahlDatumusw">
    <w:name w:val="Tabelle Durchwahl Datum usw"/>
    <w:basedOn w:val="Standard"/>
    <w:pPr>
      <w:spacing w:line="200" w:lineRule="exact"/>
    </w:pPr>
    <w:rPr>
      <w:sz w:val="14"/>
    </w:rPr>
  </w:style>
  <w:style w:type="paragraph" w:styleId="Sprechblasentext">
    <w:name w:val="Balloon Text"/>
    <w:basedOn w:val="Standard"/>
    <w:link w:val="SprechblasentextZchn"/>
    <w:uiPriority w:val="99"/>
    <w:semiHidden/>
    <w:unhideWhenUsed/>
    <w:rsid w:val="00C73AE6"/>
    <w:rPr>
      <w:rFonts w:ascii="Tahoma" w:hAnsi="Tahoma" w:cs="Tahoma"/>
      <w:sz w:val="16"/>
      <w:szCs w:val="16"/>
    </w:rPr>
  </w:style>
  <w:style w:type="character" w:customStyle="1" w:styleId="SprechblasentextZchn">
    <w:name w:val="Sprechblasentext Zchn"/>
    <w:link w:val="Sprechblasentext"/>
    <w:uiPriority w:val="99"/>
    <w:semiHidden/>
    <w:rsid w:val="00C73AE6"/>
    <w:rPr>
      <w:rFonts w:ascii="Tahoma" w:hAnsi="Tahoma" w:cs="Tahoma"/>
      <w:sz w:val="16"/>
      <w:szCs w:val="16"/>
    </w:rPr>
  </w:style>
  <w:style w:type="paragraph" w:styleId="Listenabsatz">
    <w:name w:val="List Paragraph"/>
    <w:basedOn w:val="Standard"/>
    <w:uiPriority w:val="34"/>
    <w:qFormat/>
    <w:rsid w:val="00667381"/>
    <w:pPr>
      <w:ind w:left="720"/>
      <w:contextualSpacing/>
    </w:pPr>
  </w:style>
  <w:style w:type="character" w:customStyle="1" w:styleId="FuzeileZchn">
    <w:name w:val="Fußzeile Zchn"/>
    <w:basedOn w:val="Absatz-Standardschriftart"/>
    <w:link w:val="Fuzeile"/>
    <w:uiPriority w:val="99"/>
    <w:rsid w:val="00667381"/>
    <w:rPr>
      <w:rFonts w:ascii="Arial" w:eastAsiaTheme="minorHAnsi" w:hAnsi="Arial" w:cstheme="minorBidi"/>
      <w:sz w:val="22"/>
      <w:szCs w:val="22"/>
      <w:lang w:eastAsia="en-US"/>
    </w:rPr>
  </w:style>
  <w:style w:type="table" w:styleId="Tabellenraster">
    <w:name w:val="Table Grid"/>
    <w:basedOn w:val="NormaleTabelle"/>
    <w:uiPriority w:val="59"/>
    <w:rsid w:val="00E800B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HelleSchattierung">
    <w:name w:val="Light Shading"/>
    <w:basedOn w:val="NormaleTabelle"/>
    <w:uiPriority w:val="60"/>
    <w:rsid w:val="00E800B4"/>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40326130">
      <w:bodyDiv w:val="1"/>
      <w:marLeft w:val="0"/>
      <w:marRight w:val="0"/>
      <w:marTop w:val="0"/>
      <w:marBottom w:val="0"/>
      <w:divBdr>
        <w:top w:val="none" w:sz="0" w:space="0" w:color="auto"/>
        <w:left w:val="none" w:sz="0" w:space="0" w:color="auto"/>
        <w:bottom w:val="none" w:sz="0" w:space="0" w:color="auto"/>
        <w:right w:val="none" w:sz="0" w:space="0" w:color="auto"/>
      </w:divBdr>
    </w:div>
    <w:div w:id="104663718">
      <w:bodyDiv w:val="1"/>
      <w:marLeft w:val="0"/>
      <w:marRight w:val="0"/>
      <w:marTop w:val="0"/>
      <w:marBottom w:val="0"/>
      <w:divBdr>
        <w:top w:val="none" w:sz="0" w:space="0" w:color="auto"/>
        <w:left w:val="none" w:sz="0" w:space="0" w:color="auto"/>
        <w:bottom w:val="none" w:sz="0" w:space="0" w:color="auto"/>
        <w:right w:val="none" w:sz="0" w:space="0" w:color="auto"/>
      </w:divBdr>
    </w:div>
    <w:div w:id="303238825">
      <w:bodyDiv w:val="1"/>
      <w:marLeft w:val="0"/>
      <w:marRight w:val="0"/>
      <w:marTop w:val="0"/>
      <w:marBottom w:val="0"/>
      <w:divBdr>
        <w:top w:val="none" w:sz="0" w:space="0" w:color="auto"/>
        <w:left w:val="none" w:sz="0" w:space="0" w:color="auto"/>
        <w:bottom w:val="none" w:sz="0" w:space="0" w:color="auto"/>
        <w:right w:val="none" w:sz="0" w:space="0" w:color="auto"/>
      </w:divBdr>
    </w:div>
    <w:div w:id="8962850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header" Target="header1.xml"/><Relationship Id="rId42" Type="http://schemas.openxmlformats.org/officeDocument/2006/relationships/header" Target="header4.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endnotes" Target="endnotes.xml"/><Relationship Id="rId38"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tyles" Target="styles.xml"/><Relationship Id="rId41" Type="http://schemas.openxmlformats.org/officeDocument/2006/relationships/hyperlink" Target="mailto:info.architecture@schott.com"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footnotes" Target="footnotes.xml"/><Relationship Id="rId37" Type="http://schemas.openxmlformats.org/officeDocument/2006/relationships/footer" Target="footer2.xml"/><Relationship Id="rId40" Type="http://schemas.openxmlformats.org/officeDocument/2006/relationships/hyperlink" Target="http://www.schott.com/architecture" TargetMode="Externa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numbering" Target="numbering.xml"/><Relationship Id="rId36" Type="http://schemas.openxmlformats.org/officeDocument/2006/relationships/footer" Target="footer1.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webSettings" Target="webSettings.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settings" Target="settings.xml"/><Relationship Id="rId35" Type="http://schemas.openxmlformats.org/officeDocument/2006/relationships/header" Target="header2.xml"/><Relationship Id="rId43" Type="http://schemas.openxmlformats.org/officeDocument/2006/relationships/fontTable" Target="fontTable.xml"/></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_rels/header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mailto:info.architecture@schott.com" TargetMode="External"/><Relationship Id="rId1" Type="http://schemas.openxmlformats.org/officeDocument/2006/relationships/hyperlink" Target="http://www.schott.com/architecture" TargetMode="External"/></Relationship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NovaPath_docOwner>ErikRichter</NovaPath_docOwner>
</file>

<file path=customXml/item2.xml><?xml version="1.0" encoding="utf-8"?>
<nXeGKudETKPeaCNGFh5i2aVdoOsLYjULCdH7T707tDyRRmguot4fEcJ2iD6f9>bVYtJv43R888jk7qM1JT49UrNG0++51GxjBs4ykfyc0=</nXeGKudETKPeaCNGFh5i2aVdoOsLYjULCdH7T707tDyRRmguot4fEcJ2iD6f9>
</file>

<file path=customXml/item3.xml><?xml version="1.0" encoding="utf-8"?>
<nXeGKudETKPeaCNGFh5iy53cs4YTjZQd4Re9Stbph13fJwq3N1dxRUwfkxNCzGbktJIbKf2q8mQyY814Q>GoBUcRQBOiWNv9cnqy33XA==</nXeGKudETKPeaCNGFh5iy53cs4YTjZQd4Re9Stbph13fJwq3N1dxRUwfkxNCzGbktJIbKf2q8mQyY814Q>
</file>

<file path=customXml/item4.xml><?xml version="1.0" encoding="utf-8"?>
<NovaPath_DocInfoFromAfterSave>False</NovaPath_DocInfoFromAfterSave>
</file>

<file path=customXml/item5.xml><?xml version="1.0" encoding="utf-8"?>
<NovaPath_docPath>J:\SBF-Processed-Glass\Team\Info\alex-Erik\Tender forms (Review Jan 2017)\Finale TenderForms 2017</NovaPath_docPath>
</file>

<file path=customXml/item6.xml><?xml version="1.0" encoding="utf-8"?>
<nXeGKudETKPeaCNGFh5i0BGlH9ci87cLWvMx3DlPzuAPh2gY9s703zKUS7uW>rs85NvxcPZbPXaPmqNy34jjHEXNcqpbtMQXJ/1FxJeDvPn9izfl1ItvvYUoQTYMaFyrGnS75EsXVATb7DSmZc6ArSSxj4QknHiPXK/CIpDM8zKdv0HfCmc1/rTkXF7AEwaS5y1PCR83o64RBdaSp084jxegY0aZW8hNtk8cBIyUBoKQt2JE9suYZg2MpTYnlYLLgsgO9wEif8gx70overaN+iMP2qkBY2AupXlpxbEzAU1lTKsl7t7vjK0k2NxCfk1GlUD4q6o2PQfLIdteWzQ==</nXeGKudETKPeaCNGFh5i0BGlH9ci87cLWvMx3DlPzuAPh2gY9s703zKUS7uW>
</file>

<file path=customXml/item7.xml><?xml version="1.0" encoding="utf-8"?>
<NovaPath_docName>J:\SBF-Processed-Glass\Team\Info\alex-Erik\Tender forms (Review Jan 2017)\Finale TenderForms 2017\SCHOTT-Processed Glass-Ausschreibungstext-RESTOVER-DE-2017.docx</NovaPath_docName>
</file>

<file path=customXml/item8.xml><?xml version="1.0" encoding="utf-8"?>
<nXeGKudETKPeaCNGFh5i7cKyawAjgyQn9gyiebCxx1jD9eHXSWW9Lib2F1j9>rs85NvxcPZbPXaPmqNy34jjHEXNcqpbtMQXJ/1FxJeDvPn9izfl1ItvvYUoQTYMaFyrGnS75EsXVATb7DSmZc6ArSSxj4QknHiPXK/CIpDM8zKdv0HfCmc1/rTkXF7AEwaS5y1PCR83o64RBdaSp084jxegY0aZW8hNtk8cBIyUBoKQt2JE9suYZg2MpTYnlYLLgsgO9wEif8gx70overaN+iMP2qkBY2AupXlpxbEzAU1lTKsl7t7vjK0k2NxCf+oTl27eIVByHbw5AkF2cuTs8jQHe9WEiwouyNtDMYRL1C4LTREOqhf5xqURbVchuBv1besa4FmIU/CSEvQMFIAhlQuvgotQKUpc3H6yYiKALimODEAlbLnqR1P3ZAfYMziWodfmuGHO6cPJUlVr1mRv759kg7ie8AyNcPv3jj6jHo1HxCenQXmu6yqii+xIT</nXeGKudETKPeaCNGFh5i7cKyawAjgyQn9gyiebCxx1jD9eHXSWW9Lib2F1j9>
</file>

<file path=customXml/item9.xml><?xml version="1.0" encoding="utf-8"?>
<NovaPath_docID>LPHHXJ85RVVFZRIE2VZ7LYD8W0</NovaPath_docID>
</file>

<file path=customXml/item10.xml><?xml version="1.0" encoding="utf-8"?>
<nXeGKudETKPeaCNGFh5iTSI5UodjD94nh7U7VklxY>emuDi3+IhSPxqhobnO0o4vi+RIrc8PRSTD9QsPTPMyn8hiy2tMpDGFS78rUiBCvhydB2fz02c0JKoBQZ2Ei3rg==</nXeGKudETKPeaCNGFh5iTSI5UodjD94nh7U7VklxY>
</file>

<file path=customXml/item11.xml><?xml version="1.0" encoding="utf-8"?>
<NovaPath_docAuthor>Alexandra Mark</NovaPath_docAuthor>
</file>

<file path=customXml/item12.xml><?xml version="1.0" encoding="utf-8"?>
<nXeGKudETKPeaCNGFh5iyLk1gcWWJqTgFQk8wGFUmjFC0m6hdwbr2zDsrBNVqK>KBMY2Ak42165JxesrEO2x6J9HyvFURsgjiOuD1z8gKk=</nXeGKudETKPeaCNGFh5iyLk1gcWWJqTgFQk8wGFUmjFC0m6hdwbr2zDsrBNVqK>
</file>

<file path=customXml/item13.xml><?xml version="1.0" encoding="utf-8"?>
<NovaPath_baseApplication>Microsoft Word</NovaPath_baseApplication>
</file>

<file path=customXml/item14.xml><?xml version="1.0" encoding="utf-8"?>
<nXeGKudETKPeaCNGFh5i5IeuWeXv6XDtePDOrtUSOqWwmvYa7PTRiLQvIZkriN4zFxEJfkpx7yiWurrFRQTw>wET7z3APVwWLb5suGR4vTtZrarbu8vv5kPcS6N5bl58=</nXeGKudETKPeaCNGFh5i5IeuWeXv6XDtePDOrtUSOqWwmvYa7PTRiLQvIZkriN4zFxEJfkpx7yiWurrFRQTw>
</file>

<file path=customXml/item15.xml><?xml version="1.0" encoding="utf-8"?>
<NovaPath_tenantID>4E522A55-68B3-4E2C-94BA-CC778668EE0B</NovaPath_tenantID>
</file>

<file path=customXml/item16.xml><?xml version="1.0" encoding="utf-8"?>
<nXeGKudETKPeaCNGFh5iKXsadLDxTRe0xbrxgS3asWaSdlBY0sLX5pYu7jLmo>z4vA/M53JO1AgIE0pus7VHi56YLISeQW+JFO4Up6oWDGiSZbS1ocLjRZWHNX8a51Rl0ajeIU3W762a1M0bXvgstyh5X8PGsIdKyw//NEzbU=</nXeGKudETKPeaCNGFh5iKXsadLDxTRe0xbrxgS3asWaSdlBY0sLX5pYu7jLmo>
</file>

<file path=customXml/item17.xml><?xml version="1.0" encoding="utf-8"?>
<NovaPath_docIDOld>L8K6L6LPCHHTMY7GWMG88W9DLZ</NovaPath_docIDOld>
</file>

<file path=customXml/item18.xml><?xml version="1.0" encoding="utf-8"?>
<nXeGKudETKPeaCNGFh5i5JKJLOqxkMZWB6LsYfMaI9RtbpE1WkCpXazESWus5B>KKAz0jE52Mv307CBCGhKDurZCCcMbDG5MFjql8GGIOjYLpH3iDZUtGt9DplRY5xDzi2oJwrGszYdAOU+D6NyDQ==</nXeGKudETKPeaCNGFh5i5JKJLOqxkMZWB6LsYfMaI9RtbpE1WkCpXazESWus5B>
</file>

<file path=customXml/item19.xml><?xml version="1.0" encoding="utf-8"?>
<NovaPath_versionInfo>3.5.2.10942</NovaPath_versionInfo>
</file>

<file path=customXml/item20.xml><?xml version="1.0" encoding="utf-8"?>
<nXeGKudETKPeaCNGFh5i8sltj09I1nJ8AlBUytNZ1Ehih9jnZMZtoeNI9UMZ5>m6alb/4+CVDX3ydguSB8ZsGBnAPasoCK43OO6A1MdeQ=</nXeGKudETKPeaCNGFh5i8sltj09I1nJ8AlBUytNZ1Ehih9jnZMZtoeNI9UMZ5>
</file>

<file path=customXml/item21.xml><?xml version="1.0" encoding="utf-8"?>
<NovaPath_docClass>Unclassified</NovaPath_docClass>
</file>

<file path=customXml/item22.xml><?xml version="1.0" encoding="utf-8"?>
<nXeGKudETKPeaCNGFh5ix5fP7fSWtl37NIroXmZyHIynb9qBde2n67FOJFV2>uzHQu98y90vsqJ14OMIlzyOR9s5kA5ZU7eH6AsmjJqg=</nXeGKudETKPeaCNGFh5ix5fP7fSWtl37NIroXmZyHIynb9qBde2n67FOJFV2>
</file>

<file path=customXml/item23.xml><?xml version="1.0" encoding="utf-8"?>
<NovaPath_docClassID>85833B30A0A94097AF778A115A4505DD</NovaPath_docClassID>
</file>

<file path=customXml/item24.xml><?xml version="1.0" encoding="utf-8"?>
<nXeGKudETKPeaCNGFh5ix5fP7fSWtl37NIroXmYBQsS1cecqKZfGozr8W9iy>vDROSGH0q8YAO9yu9t+3mLQZe+N3JD1gGZhnOlBXBx8jPXOm2LH9UUYQJpU6GAr0DshfkbPxKPN5alog6yh+S0WlZzbnRYG3xmVORoTUVe4=</nXeGKudETKPeaCNGFh5ix5fP7fSWtl37NIroXmYBQsS1cecqKZfGozr8W9iy>
</file>

<file path=customXml/item25.xml><?xml version="1.0" encoding="utf-8"?>
<NovaPath_docClassDate>01/24/2017 13:39:14</NovaPath_docClassDate>
</file>

<file path=customXml/item26.xml><?xml version="1.0" encoding="utf-8"?>
<nXeGKudETKPeaCNGFh5ix5fP7fSWtl37NIroXmZN38TajkfZeW3Vf6bvmNn8>QkKQdRgEHqf8yeMHhyC0XAIz5cZTM5XyAzdbWkqMq+kDVKEPGwtzeawz5nHGehx8</nXeGKudETKPeaCNGFh5ix5fP7fSWtl37NIroXmZN38TajkfZeW3Vf6bvmNn8>
</file>

<file path=customXml/item2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F904BF65-C6A9-45A1-A0CD-A2D1D193F609}">
  <ds:schemaRefs/>
</ds:datastoreItem>
</file>

<file path=customXml/itemProps2.xml><?xml version="1.0" encoding="utf-8"?>
<ds:datastoreItem xmlns:ds="http://schemas.openxmlformats.org/officeDocument/2006/customXml" ds:itemID="{995F074B-C589-4870-AC9E-240F7B4C656E}">
  <ds:schemaRefs/>
</ds:datastoreItem>
</file>

<file path=customXml/itemProps3.xml><?xml version="1.0" encoding="utf-8"?>
<ds:datastoreItem xmlns:ds="http://schemas.openxmlformats.org/officeDocument/2006/customXml" ds:itemID="{C01BFBCB-9E64-4333-9C4D-A6BEA5BD773D}">
  <ds:schemaRefs/>
</ds:datastoreItem>
</file>

<file path=customXml/itemProps4.xml><?xml version="1.0" encoding="utf-8"?>
<ds:datastoreItem xmlns:ds="http://schemas.openxmlformats.org/officeDocument/2006/customXml" ds:itemID="{1632AA6E-A860-4720-87D7-E28D5CC9B73F}">
  <ds:schemaRefs/>
</ds:datastoreItem>
</file>

<file path=customXml/itemProps5.xml><?xml version="1.0" encoding="utf-8"?>
<ds:datastoreItem xmlns:ds="http://schemas.openxmlformats.org/officeDocument/2006/customXml" ds:itemID="{936EE1ED-05D7-412F-A560-9F6AF0ECE8B3}">
  <ds:schemaRefs/>
</ds:datastoreItem>
</file>

<file path=customXml/itemProps6.xml><?xml version="1.0" encoding="utf-8"?>
<ds:datastoreItem xmlns:ds="http://schemas.openxmlformats.org/officeDocument/2006/customXml" ds:itemID="{1B2B18E1-7FAC-4D92-844A-C110A897F7B7}">
  <ds:schemaRefs/>
</ds:datastoreItem>
</file>

<file path=customXml/itemProps7.xml><?xml version="1.0" encoding="utf-8"?>
<ds:datastoreItem xmlns:ds="http://schemas.openxmlformats.org/officeDocument/2006/customXml" ds:itemID="{8FBA6C5F-5DEF-4627-8FB5-ADF9C76544F7}">
  <ds:schemaRefs/>
</ds:datastoreItem>
</file>

<file path=customXml/itemProps8.xml><?xml version="1.0" encoding="utf-8"?>
<ds:datastoreItem xmlns:ds="http://schemas.openxmlformats.org/officeDocument/2006/customXml" ds:itemID="{E608C3EB-A1F6-40BE-A778-3181FDEA75B9}">
  <ds:schemaRefs/>
</ds:datastoreItem>
</file>

<file path=customXml/itemProps9.xml><?xml version="1.0" encoding="utf-8"?>
<ds:datastoreItem xmlns:ds="http://schemas.openxmlformats.org/officeDocument/2006/customXml" ds:itemID="{1E9264F1-F411-40E5-81D1-B567A0B599F0}">
  <ds:schemaRefs/>
</ds:datastoreItem>
</file>

<file path=customXml/itemProps10.xml><?xml version="1.0" encoding="utf-8"?>
<ds:datastoreItem xmlns:ds="http://schemas.openxmlformats.org/officeDocument/2006/customXml" ds:itemID="{394BA862-BFCC-494C-87DA-20DCA7DA98D7}">
  <ds:schemaRefs/>
</ds:datastoreItem>
</file>

<file path=customXml/itemProps11.xml><?xml version="1.0" encoding="utf-8"?>
<ds:datastoreItem xmlns:ds="http://schemas.openxmlformats.org/officeDocument/2006/customXml" ds:itemID="{A0978F15-CBEA-4C78-9F78-14CE3EC46896}">
  <ds:schemaRefs/>
</ds:datastoreItem>
</file>

<file path=customXml/itemProps12.xml><?xml version="1.0" encoding="utf-8"?>
<ds:datastoreItem xmlns:ds="http://schemas.openxmlformats.org/officeDocument/2006/customXml" ds:itemID="{89E21B50-94E8-4A47-92D4-19B6718CDBBB}">
  <ds:schemaRefs/>
</ds:datastoreItem>
</file>

<file path=customXml/itemProps13.xml><?xml version="1.0" encoding="utf-8"?>
<ds:datastoreItem xmlns:ds="http://schemas.openxmlformats.org/officeDocument/2006/customXml" ds:itemID="{5538AB5D-E53D-4A1C-81BB-3601F9536F9C}">
  <ds:schemaRefs/>
</ds:datastoreItem>
</file>

<file path=customXml/itemProps14.xml><?xml version="1.0" encoding="utf-8"?>
<ds:datastoreItem xmlns:ds="http://schemas.openxmlformats.org/officeDocument/2006/customXml" ds:itemID="{5385E0B6-9D75-4AA0-8414-014A5739A2F4}">
  <ds:schemaRefs/>
</ds:datastoreItem>
</file>

<file path=customXml/itemProps15.xml><?xml version="1.0" encoding="utf-8"?>
<ds:datastoreItem xmlns:ds="http://schemas.openxmlformats.org/officeDocument/2006/customXml" ds:itemID="{439C5E47-CBE1-41F9-B1AC-B6DE0E717CC0}">
  <ds:schemaRefs/>
</ds:datastoreItem>
</file>

<file path=customXml/itemProps16.xml><?xml version="1.0" encoding="utf-8"?>
<ds:datastoreItem xmlns:ds="http://schemas.openxmlformats.org/officeDocument/2006/customXml" ds:itemID="{FDF23C52-6D44-400D-BB08-69629D979A62}">
  <ds:schemaRefs/>
</ds:datastoreItem>
</file>

<file path=customXml/itemProps17.xml><?xml version="1.0" encoding="utf-8"?>
<ds:datastoreItem xmlns:ds="http://schemas.openxmlformats.org/officeDocument/2006/customXml" ds:itemID="{5C20EF0C-A7FC-417F-808E-D0F0A8594C37}">
  <ds:schemaRefs/>
</ds:datastoreItem>
</file>

<file path=customXml/itemProps18.xml><?xml version="1.0" encoding="utf-8"?>
<ds:datastoreItem xmlns:ds="http://schemas.openxmlformats.org/officeDocument/2006/customXml" ds:itemID="{4BD27770-FFE9-4B5B-9C3B-83CC85CBBA4D}">
  <ds:schemaRefs/>
</ds:datastoreItem>
</file>

<file path=customXml/itemProps19.xml><?xml version="1.0" encoding="utf-8"?>
<ds:datastoreItem xmlns:ds="http://schemas.openxmlformats.org/officeDocument/2006/customXml" ds:itemID="{D8213A33-A71D-4F37-AD68-7FF168A4F79D}">
  <ds:schemaRefs/>
</ds:datastoreItem>
</file>

<file path=customXml/itemProps20.xml><?xml version="1.0" encoding="utf-8"?>
<ds:datastoreItem xmlns:ds="http://schemas.openxmlformats.org/officeDocument/2006/customXml" ds:itemID="{D4ED53CD-A2DA-41C3-9E7B-DFB916DAD15F}">
  <ds:schemaRefs/>
</ds:datastoreItem>
</file>

<file path=customXml/itemProps21.xml><?xml version="1.0" encoding="utf-8"?>
<ds:datastoreItem xmlns:ds="http://schemas.openxmlformats.org/officeDocument/2006/customXml" ds:itemID="{3DDD3EE5-D7AF-49C2-B2D7-DE8450C6EFA0}">
  <ds:schemaRefs/>
</ds:datastoreItem>
</file>

<file path=customXml/itemProps22.xml><?xml version="1.0" encoding="utf-8"?>
<ds:datastoreItem xmlns:ds="http://schemas.openxmlformats.org/officeDocument/2006/customXml" ds:itemID="{F18BAE05-09F6-472A-AE88-ED1749773437}">
  <ds:schemaRefs/>
</ds:datastoreItem>
</file>

<file path=customXml/itemProps23.xml><?xml version="1.0" encoding="utf-8"?>
<ds:datastoreItem xmlns:ds="http://schemas.openxmlformats.org/officeDocument/2006/customXml" ds:itemID="{BC34658A-58CB-4846-B64D-A0A519923C57}">
  <ds:schemaRefs/>
</ds:datastoreItem>
</file>

<file path=customXml/itemProps24.xml><?xml version="1.0" encoding="utf-8"?>
<ds:datastoreItem xmlns:ds="http://schemas.openxmlformats.org/officeDocument/2006/customXml" ds:itemID="{8EC9FBC5-56AB-4807-BDA4-01375AE53736}">
  <ds:schemaRefs/>
</ds:datastoreItem>
</file>

<file path=customXml/itemProps25.xml><?xml version="1.0" encoding="utf-8"?>
<ds:datastoreItem xmlns:ds="http://schemas.openxmlformats.org/officeDocument/2006/customXml" ds:itemID="{41E5E7F9-AFEF-4057-9DBB-B063460B6721}">
  <ds:schemaRefs/>
</ds:datastoreItem>
</file>

<file path=customXml/itemProps26.xml><?xml version="1.0" encoding="utf-8"?>
<ds:datastoreItem xmlns:ds="http://schemas.openxmlformats.org/officeDocument/2006/customXml" ds:itemID="{4B56AA77-DE41-4E4C-B1C1-FF275FCAA2D8}">
  <ds:schemaRefs/>
</ds:datastoreItem>
</file>

<file path=customXml/itemProps27.xml><?xml version="1.0" encoding="utf-8"?>
<ds:datastoreItem xmlns:ds="http://schemas.openxmlformats.org/officeDocument/2006/customXml" ds:itemID="{FD079FF7-8269-45C5-98B7-098742C15D0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Pages>
  <Words>313</Words>
  <Characters>1997</Characters>
  <Application>Microsoft Office Word</Application>
  <DocSecurity>0</DocSecurity>
  <Lines>117</Lines>
  <Paragraphs>48</Paragraphs>
  <ScaleCrop>false</ScaleCrop>
  <HeadingPairs>
    <vt:vector size="2" baseType="variant">
      <vt:variant>
        <vt:lpstr>Titel</vt:lpstr>
      </vt:variant>
      <vt:variant>
        <vt:i4>1</vt:i4>
      </vt:variant>
    </vt:vector>
  </HeadingPairs>
  <TitlesOfParts>
    <vt:vector size="1" baseType="lpstr">
      <vt:lpstr>     </vt:lpstr>
    </vt:vector>
  </TitlesOfParts>
  <Company>Bartenbach &amp; Co.</Company>
  <LinksUpToDate>false</LinksUpToDate>
  <CharactersWithSpaces>2262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Alexandra Mark</dc:creator>
  <cp:keywords>Unclassified</cp:keywords>
  <dc:description/>
  <cp:lastModifiedBy>Laura Seitz</cp:lastModifiedBy>
  <cp:revision>5</cp:revision>
  <cp:lastPrinted>2013-07-29T13:06:00Z</cp:lastPrinted>
  <dcterms:created xsi:type="dcterms:W3CDTF">2017-01-30T15:47:00Z</dcterms:created>
  <dcterms:modified xsi:type="dcterms:W3CDTF">2017-01-31T15:16:00Z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kumenten-ID">
    <vt:lpwstr>LPHHXJ85RVVFZRIE2VZ7LYD8W0</vt:lpwstr>
  </property>
  <property fmtid="{D5CDD505-2E9C-101B-9397-08002B2CF9AE}" pid="3" name="NovaPath-Version">
    <vt:lpwstr>3.5.2.10942</vt:lpwstr>
  </property>
  <property fmtid="{D5CDD505-2E9C-101B-9397-08002B2CF9AE}" pid="4" name="Klassifizierung">
    <vt:lpwstr>Unclassified</vt:lpwstr>
  </property>
  <property fmtid="{D5CDD505-2E9C-101B-9397-08002B2CF9AE}" pid="5" name="Klassifizierungs-Id">
    <vt:lpwstr>85833B30A0A94097AF778A115A4505DD</vt:lpwstr>
  </property>
  <property fmtid="{D5CDD505-2E9C-101B-9397-08002B2CF9AE}" pid="6" name="Klassifizierungs-Datum">
    <vt:lpwstr>01/24/2017 13:39:14</vt:lpwstr>
  </property>
</Properties>
</file>