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rsidR="00667381" w:rsidRDefault="00667381" w:rsidP="00667381">
      <w:pPr>
        <w:spacing w:line="240" w:lineRule="auto"/>
        <w:jc w:val="both"/>
        <w:rPr>
          <w:b/>
          <w:u w:val="single"/>
        </w:rPr>
      </w:pPr>
    </w:p>
    <w:p w:rsidR="00FF5584" w:rsidRDefault="00FF5584" w:rsidP="00667381">
      <w:pPr>
        <w:pStyle w:val="Listenabsatz"/>
        <w:spacing w:line="240" w:lineRule="auto"/>
        <w:ind w:left="360"/>
        <w:jc w:val="both"/>
        <w:rPr>
          <w:b/>
          <w:u w:val="single"/>
        </w:rPr>
      </w:pPr>
    </w:p>
    <w:p w:rsidR="00FF5584" w:rsidRDefault="00FF5584" w:rsidP="00FF5584"/>
    <w:p w:rsidR="00667381" w:rsidRPr="00FF5584" w:rsidRDefault="00667381" w:rsidP="00FF5584"/>
    <w:p w:rsidR="00FF5584" w:rsidRPr="00FF5584" w:rsidRDefault="00FF5584" w:rsidP="00FF5584">
      <w:pPr>
        <w:spacing w:line="240" w:lineRule="auto"/>
        <w:jc w:val="both"/>
        <w:rPr>
          <w:b/>
          <w:u w:val="single"/>
        </w:rPr>
      </w:pPr>
    </w:p>
    <w:p w:rsidR="00667381" w:rsidRPr="0047005F" w:rsidRDefault="00667381" w:rsidP="00667381">
      <w:pPr>
        <w:pStyle w:val="Listenabsatz"/>
        <w:numPr>
          <w:ilvl w:val="0"/>
          <w:numId w:val="3"/>
        </w:numPr>
        <w:spacing w:line="240" w:lineRule="auto"/>
        <w:jc w:val="both"/>
        <w:rPr>
          <w:b/>
          <w:u w:val="single"/>
        </w:rPr>
      </w:pPr>
      <w:r>
        <w:rPr>
          <w:b/>
          <w:u w:val="single"/>
        </w:rPr>
        <w:t>Ausschreibungsgegenstand</w:t>
      </w:r>
    </w:p>
    <w:p w:rsidR="00667381" w:rsidRDefault="00667381" w:rsidP="00667381">
      <w:pPr>
        <w:spacing w:line="240" w:lineRule="auto"/>
        <w:jc w:val="both"/>
        <w:rPr>
          <w:b/>
          <w:u w:val="single"/>
        </w:rPr>
      </w:pPr>
    </w:p>
    <w:p w:rsidR="009947F7" w:rsidRPr="002A7DA0" w:rsidRDefault="009947F7" w:rsidP="009947F7">
      <w:pPr>
        <w:spacing w:line="240" w:lineRule="auto"/>
        <w:jc w:val="both"/>
      </w:pPr>
      <w:r>
        <w:t>SCHOTT RESTOVER</w:t>
      </w:r>
      <w:r>
        <w:rPr>
          <w:vertAlign w:val="superscript"/>
        </w:rPr>
        <w:t>®</w:t>
      </w:r>
      <w:r>
        <w:t xml:space="preserve"> ist ein farbloses maschinengezogenes Flachglas, das für die Restaurierung historischer Fensterverglasungen, speziell für Gebäude um 1900 entwickelt wurde. Es ist altem Fensterglas nachempfunden und verfügt über eine unregelmäßige Oberflächenstruktur. Neben dem Einsatz als historische Fe</w:t>
      </w:r>
      <w:r w:rsidR="00973E39">
        <w:t>nsterverglasungen findet SCHOTT </w:t>
      </w:r>
      <w:r>
        <w:t>RESTOVER</w:t>
      </w:r>
      <w:r>
        <w:rPr>
          <w:vertAlign w:val="superscript"/>
        </w:rPr>
        <w:t>®</w:t>
      </w:r>
      <w:r>
        <w:t xml:space="preserve"> weitere Anwendungen z.</w:t>
      </w:r>
      <w:r w:rsidR="00973E39">
        <w:t xml:space="preserve"> B. in Möbeln oder anderen Innen</w:t>
      </w:r>
      <w:r>
        <w:t>anwendungen.</w:t>
      </w:r>
    </w:p>
    <w:p w:rsidR="009947F7" w:rsidRDefault="009947F7" w:rsidP="009947F7">
      <w:pPr>
        <w:spacing w:line="240" w:lineRule="auto"/>
        <w:jc w:val="both"/>
      </w:pPr>
    </w:p>
    <w:p w:rsidR="009947F7" w:rsidRDefault="009947F7" w:rsidP="009947F7">
      <w:pPr>
        <w:spacing w:line="240" w:lineRule="auto"/>
        <w:jc w:val="both"/>
      </w:pPr>
      <w:r>
        <w:t>SCHOTT RESTOVER</w:t>
      </w:r>
      <w:r>
        <w:rPr>
          <w:vertAlign w:val="superscript"/>
        </w:rPr>
        <w:t>®</w:t>
      </w:r>
      <w:r>
        <w:t xml:space="preserve"> wird in drei Produktvarianten angeboten. RESTOVER</w:t>
      </w:r>
      <w:r>
        <w:rPr>
          <w:vertAlign w:val="superscript"/>
        </w:rPr>
        <w:t>®</w:t>
      </w:r>
      <w:r>
        <w:t xml:space="preserve"> und RESTOVER</w:t>
      </w:r>
      <w:r>
        <w:rPr>
          <w:vertAlign w:val="superscript"/>
        </w:rPr>
        <w:t>®</w:t>
      </w:r>
      <w:r>
        <w:t xml:space="preserve"> light ähneln altem Fensterglas und weisen eine unregelmäßige bzw. leicht unregelmäßige Oberflächenstruktur auf. RESTOVER</w:t>
      </w:r>
      <w:r>
        <w:rPr>
          <w:vertAlign w:val="superscript"/>
        </w:rPr>
        <w:t>®</w:t>
      </w:r>
      <w:r>
        <w:t xml:space="preserve"> plus zeichnet sich durch eine deutlich unruhigere Oberfläche aus und ähnelt mundgeblasenem Glas.</w:t>
      </w:r>
    </w:p>
    <w:p w:rsidR="000F602F" w:rsidRDefault="000F602F" w:rsidP="000F602F">
      <w:pPr>
        <w:spacing w:line="240" w:lineRule="auto"/>
        <w:jc w:val="both"/>
      </w:pPr>
    </w:p>
    <w:p w:rsidR="00FF5584" w:rsidRDefault="00FF5584" w:rsidP="00A34FAF">
      <w:pPr>
        <w:jc w:val="both"/>
      </w:pPr>
    </w:p>
    <w:p w:rsidR="003F419B" w:rsidRDefault="000F602F" w:rsidP="000F602F">
      <w:r>
        <w:t>Angebotenes Produkt:</w:t>
      </w:r>
      <w:r w:rsidR="00E800B4">
        <w:tab/>
      </w:r>
      <w:r w:rsidR="00667381">
        <w:fldChar w:fldCharType="begin">
          <w:ffData>
            <w:name w:val="Text1"/>
            <w:enabled/>
            <w:calcOnExit w:val="0"/>
            <w:textInput/>
          </w:ffData>
        </w:fldChar>
      </w:r>
      <w:bookmarkStart w:id="0" w:name="Text1"/>
      <w:r w:rsidR="00667381">
        <w:instrText xml:space="preserve"> FORMTEXT </w:instrText>
      </w:r>
      <w:r w:rsidR="00667381">
        <w:fldChar w:fldCharType="separate"/>
      </w:r>
      <w:r w:rsidR="00A54D83">
        <w:t> </w:t>
      </w:r>
      <w:r w:rsidR="00A54D83">
        <w:t> </w:t>
      </w:r>
      <w:r w:rsidR="00A54D83">
        <w:t> </w:t>
      </w:r>
      <w:r w:rsidR="00A54D83">
        <w:t> </w:t>
      </w:r>
      <w:r w:rsidR="00A54D83">
        <w:t> </w:t>
      </w:r>
      <w:r w:rsidR="00667381">
        <w:fldChar w:fldCharType="end"/>
      </w:r>
      <w:bookmarkEnd w:id="0"/>
    </w:p>
    <w:p w:rsidR="00A54D83" w:rsidRDefault="00A54D83" w:rsidP="00667381">
      <w:pPr>
        <w:spacing w:line="240" w:lineRule="auto"/>
        <w:ind w:left="1" w:hanging="1"/>
        <w:jc w:val="both"/>
        <w:rPr>
          <w:u w:val="single"/>
        </w:rPr>
      </w:pPr>
    </w:p>
    <w:p w:rsidR="00667381" w:rsidRDefault="00667381" w:rsidP="00667381">
      <w:pPr>
        <w:spacing w:line="240" w:lineRule="auto"/>
        <w:ind w:left="1" w:hanging="1"/>
        <w:jc w:val="both"/>
        <w:rPr>
          <w:sz w:val="16"/>
        </w:rPr>
      </w:pPr>
    </w:p>
    <w:p w:rsidR="00A54D83" w:rsidRDefault="00A54D83" w:rsidP="00667381">
      <w:pPr>
        <w:spacing w:line="240" w:lineRule="auto"/>
        <w:ind w:left="1" w:hanging="1"/>
        <w:jc w:val="both"/>
        <w:rPr>
          <w:sz w:val="16"/>
        </w:rPr>
        <w:sectPr w:rsidR="00A54D83" w:rsidSect="00A54D83">
          <w:headerReference w:type="default" r:id="rId34"/>
          <w:footerReference w:type="default" r:id="rId35"/>
          <w:headerReference w:type="first" r:id="rId36"/>
          <w:footerReference w:type="first" r:id="rId37"/>
          <w:type w:val="continuous"/>
          <w:pgSz w:w="11906" w:h="16838" w:code="9"/>
          <w:pgMar w:top="3232" w:right="1418" w:bottom="1985" w:left="1418" w:header="709" w:footer="709" w:gutter="0"/>
          <w:cols w:space="708"/>
          <w:titlePg/>
          <w:docGrid w:linePitch="360"/>
        </w:sectPr>
      </w:pPr>
    </w:p>
    <w:p w:rsidR="00667381" w:rsidRDefault="00667381" w:rsidP="00667381">
      <w:pPr>
        <w:spacing w:line="240" w:lineRule="auto"/>
        <w:ind w:left="1" w:hanging="1"/>
        <w:jc w:val="both"/>
        <w:rPr>
          <w:sz w:val="16"/>
        </w:rPr>
      </w:pPr>
    </w:p>
    <w:p w:rsidR="000F602F" w:rsidRPr="006209E5" w:rsidRDefault="000F602F" w:rsidP="000F602F">
      <w:pPr>
        <w:spacing w:line="240" w:lineRule="auto"/>
        <w:ind w:left="1" w:hanging="1"/>
        <w:jc w:val="both"/>
        <w:rPr>
          <w:u w:val="single"/>
        </w:rPr>
      </w:pPr>
      <w:r w:rsidRPr="006209E5">
        <w:rPr>
          <w:u w:val="single"/>
        </w:rPr>
        <w:t>Technische Werte</w:t>
      </w:r>
      <w:r w:rsidRPr="006209E5">
        <w:t>*</w:t>
      </w:r>
    </w:p>
    <w:p w:rsidR="000F602F" w:rsidRPr="006209E5" w:rsidRDefault="000F602F" w:rsidP="000F602F">
      <w:pPr>
        <w:spacing w:line="240" w:lineRule="auto"/>
        <w:ind w:left="1" w:hanging="1"/>
        <w:jc w:val="both"/>
        <w:rPr>
          <w:u w:val="single"/>
        </w:rPr>
      </w:pPr>
    </w:p>
    <w:p w:rsidR="000F602F" w:rsidRPr="00166275" w:rsidRDefault="00382290" w:rsidP="009947F7">
      <w:pPr>
        <w:spacing w:line="240" w:lineRule="auto"/>
        <w:ind w:left="1" w:hanging="1"/>
        <w:jc w:val="both"/>
      </w:pPr>
      <w:r w:rsidRPr="00166275">
        <w:t>Wärmedurch</w:t>
      </w:r>
      <w:r w:rsidR="007F7738" w:rsidRPr="00166275">
        <w:t>gangs</w:t>
      </w:r>
      <w:r w:rsidRPr="00166275">
        <w:t xml:space="preserve">koeffizient </w:t>
      </w:r>
      <w:r w:rsidR="009947F7" w:rsidRPr="00166275">
        <w:t>Ug-Wert (DIN EN 673)</w:t>
      </w:r>
      <w:r w:rsidR="009947F7" w:rsidRPr="00166275">
        <w:tab/>
      </w:r>
      <w:r w:rsidR="009947F7" w:rsidRPr="00166275">
        <w:tab/>
        <w:t>5,6 W/(m</w:t>
      </w:r>
      <w:r w:rsidR="009947F7" w:rsidRPr="00166275">
        <w:rPr>
          <w:vertAlign w:val="superscript"/>
        </w:rPr>
        <w:t>2</w:t>
      </w:r>
      <w:r w:rsidR="009947F7" w:rsidRPr="00166275">
        <w:t>-K)</w:t>
      </w:r>
    </w:p>
    <w:p w:rsidR="000F602F" w:rsidRPr="00166275" w:rsidRDefault="000F602F" w:rsidP="000F602F">
      <w:pPr>
        <w:spacing w:line="240" w:lineRule="auto"/>
        <w:ind w:left="1" w:hanging="1"/>
        <w:jc w:val="both"/>
      </w:pPr>
      <w:r w:rsidRPr="00166275">
        <w:t xml:space="preserve">UV-Transmissionsgrad </w:t>
      </w:r>
      <w:r w:rsidRPr="00166275">
        <w:rPr>
          <w:rFonts w:cs="Arial"/>
        </w:rPr>
        <w:t>τ</w:t>
      </w:r>
      <w:r w:rsidRPr="00166275">
        <w:rPr>
          <w:vertAlign w:val="subscript"/>
        </w:rPr>
        <w:t>UV</w:t>
      </w:r>
      <w:r w:rsidRPr="00166275">
        <w:tab/>
      </w:r>
      <w:r w:rsidRPr="00166275">
        <w:tab/>
      </w:r>
      <w:r w:rsidRPr="00166275">
        <w:tab/>
      </w:r>
      <w:r w:rsidR="00382290" w:rsidRPr="00166275">
        <w:tab/>
      </w:r>
      <w:r w:rsidR="00382290" w:rsidRPr="00166275">
        <w:tab/>
      </w:r>
      <w:r w:rsidR="00382290" w:rsidRPr="00166275">
        <w:tab/>
        <w:t xml:space="preserve">&lt; </w:t>
      </w:r>
      <w:r w:rsidRPr="00166275">
        <w:t>1</w:t>
      </w:r>
      <w:r w:rsidR="00382290" w:rsidRPr="00166275">
        <w:t xml:space="preserve"> %</w:t>
      </w:r>
    </w:p>
    <w:p w:rsidR="000F602F" w:rsidRPr="00166275" w:rsidRDefault="00382290" w:rsidP="000F602F">
      <w:pPr>
        <w:spacing w:line="240" w:lineRule="auto"/>
        <w:ind w:left="1" w:hanging="1"/>
        <w:jc w:val="both"/>
      </w:pPr>
      <w:r w:rsidRPr="00166275">
        <w:rPr>
          <w:rFonts w:cs="Arial"/>
        </w:rPr>
        <w:t xml:space="preserve">Spektraler Transmissionsgrad </w:t>
      </w:r>
      <w:r w:rsidR="000F602F" w:rsidRPr="00166275">
        <w:rPr>
          <w:rFonts w:cs="Arial"/>
        </w:rPr>
        <w:t>τ</w:t>
      </w:r>
      <w:r w:rsidR="000F602F" w:rsidRPr="00166275">
        <w:rPr>
          <w:vertAlign w:val="subscript"/>
        </w:rPr>
        <w:t>380 nm – 420 nm</w:t>
      </w:r>
      <w:r w:rsidR="000F602F" w:rsidRPr="00166275">
        <w:tab/>
      </w:r>
      <w:r w:rsidR="000F602F" w:rsidRPr="00166275">
        <w:tab/>
      </w:r>
      <w:r w:rsidR="000F602F" w:rsidRPr="00166275">
        <w:tab/>
      </w:r>
      <w:r w:rsidR="000F602F" w:rsidRPr="00166275">
        <w:tab/>
      </w:r>
      <w:r w:rsidRPr="00166275">
        <w:t xml:space="preserve"> </w:t>
      </w:r>
      <w:r w:rsidR="000F602F" w:rsidRPr="00166275">
        <w:t>57 %</w:t>
      </w:r>
    </w:p>
    <w:p w:rsidR="000F602F" w:rsidRPr="00166275" w:rsidRDefault="000F602F" w:rsidP="000F602F">
      <w:pPr>
        <w:spacing w:line="240" w:lineRule="auto"/>
        <w:ind w:left="1" w:hanging="1"/>
        <w:jc w:val="both"/>
        <w:rPr>
          <w:rFonts w:cs="Arial"/>
        </w:rPr>
      </w:pPr>
      <w:r w:rsidRPr="00166275">
        <w:t xml:space="preserve">Lichttransmissionsgrad </w:t>
      </w:r>
      <w:r w:rsidRPr="00166275">
        <w:rPr>
          <w:rFonts w:cs="Arial"/>
        </w:rPr>
        <w:t>τ</w:t>
      </w:r>
      <w:r w:rsidRPr="00166275">
        <w:rPr>
          <w:rFonts w:cs="Arial"/>
          <w:vertAlign w:val="subscript"/>
        </w:rPr>
        <w:t>V</w:t>
      </w:r>
      <w:r w:rsidRPr="00166275">
        <w:rPr>
          <w:rFonts w:cs="Arial"/>
        </w:rPr>
        <w:tab/>
      </w:r>
      <w:r w:rsidRPr="00166275">
        <w:rPr>
          <w:rFonts w:cs="Arial"/>
        </w:rPr>
        <w:tab/>
      </w:r>
      <w:r w:rsidRPr="00166275">
        <w:rPr>
          <w:rFonts w:cs="Arial"/>
        </w:rPr>
        <w:tab/>
      </w:r>
      <w:r w:rsidR="00382290" w:rsidRPr="00166275">
        <w:rPr>
          <w:rFonts w:cs="Arial"/>
        </w:rPr>
        <w:tab/>
      </w:r>
      <w:r w:rsidR="00382290" w:rsidRPr="00166275">
        <w:rPr>
          <w:rFonts w:cs="Arial"/>
        </w:rPr>
        <w:tab/>
      </w:r>
      <w:r w:rsidR="00382290" w:rsidRPr="00166275">
        <w:rPr>
          <w:rFonts w:cs="Arial"/>
        </w:rPr>
        <w:tab/>
        <w:t xml:space="preserve"> </w:t>
      </w:r>
      <w:r w:rsidRPr="00166275">
        <w:rPr>
          <w:rFonts w:cs="Arial"/>
        </w:rPr>
        <w:t>90</w:t>
      </w:r>
      <w:r w:rsidR="00382290" w:rsidRPr="00166275">
        <w:rPr>
          <w:rFonts w:cs="Arial"/>
        </w:rPr>
        <w:t xml:space="preserve"> %</w:t>
      </w:r>
    </w:p>
    <w:p w:rsidR="000F602F" w:rsidRPr="00166275" w:rsidRDefault="000F602F" w:rsidP="000F602F">
      <w:pPr>
        <w:spacing w:line="240" w:lineRule="auto"/>
        <w:ind w:left="1" w:hanging="1"/>
        <w:jc w:val="both"/>
      </w:pPr>
      <w:r w:rsidRPr="00166275">
        <w:t>Gesamtenergiedurchlassgrad g</w:t>
      </w:r>
      <w:r w:rsidRPr="00166275">
        <w:tab/>
      </w:r>
      <w:r w:rsidRPr="00166275">
        <w:tab/>
      </w:r>
      <w:r w:rsidR="00382290" w:rsidRPr="00166275">
        <w:tab/>
      </w:r>
      <w:r w:rsidR="00382290" w:rsidRPr="00166275">
        <w:tab/>
      </w:r>
      <w:r w:rsidR="00382290" w:rsidRPr="00166275">
        <w:tab/>
        <w:t xml:space="preserve"> </w:t>
      </w:r>
      <w:r w:rsidRPr="00166275">
        <w:t>83</w:t>
      </w:r>
      <w:r w:rsidR="00382290" w:rsidRPr="00166275">
        <w:t xml:space="preserve"> %</w:t>
      </w:r>
    </w:p>
    <w:p w:rsidR="000F602F" w:rsidRPr="00166275" w:rsidRDefault="000F602F" w:rsidP="000F602F">
      <w:pPr>
        <w:spacing w:line="240" w:lineRule="auto"/>
        <w:ind w:left="1" w:hanging="1"/>
        <w:jc w:val="both"/>
      </w:pPr>
      <w:r w:rsidRPr="00166275">
        <w:t>Farbwiedergabeindex R</w:t>
      </w:r>
      <w:r w:rsidRPr="00166275">
        <w:rPr>
          <w:vertAlign w:val="subscript"/>
        </w:rPr>
        <w:t>a</w:t>
      </w:r>
      <w:r w:rsidRPr="00166275">
        <w:t xml:space="preserve"> (DIN EN 410)</w:t>
      </w:r>
      <w:r w:rsidRPr="00166275">
        <w:tab/>
      </w:r>
      <w:r w:rsidR="00382290" w:rsidRPr="00166275">
        <w:tab/>
      </w:r>
      <w:r w:rsidR="00382290" w:rsidRPr="00166275">
        <w:tab/>
      </w:r>
      <w:r w:rsidR="00382290" w:rsidRPr="00166275">
        <w:tab/>
        <w:t xml:space="preserve"> </w:t>
      </w:r>
      <w:r w:rsidRPr="00166275">
        <w:t>99</w:t>
      </w:r>
      <w:r w:rsidR="00382290" w:rsidRPr="00166275">
        <w:t xml:space="preserve"> %</w:t>
      </w:r>
    </w:p>
    <w:p w:rsidR="000F602F" w:rsidRPr="006209E5" w:rsidRDefault="000F602F" w:rsidP="000F602F">
      <w:pPr>
        <w:spacing w:line="240" w:lineRule="auto"/>
        <w:ind w:left="1" w:hanging="1"/>
        <w:jc w:val="both"/>
        <w:rPr>
          <w:u w:val="single"/>
        </w:rPr>
      </w:pPr>
    </w:p>
    <w:p w:rsidR="009947F7" w:rsidRPr="00084FA4" w:rsidRDefault="009947F7" w:rsidP="009947F7">
      <w:pPr>
        <w:spacing w:line="240" w:lineRule="auto"/>
        <w:ind w:left="1" w:hanging="1"/>
        <w:jc w:val="both"/>
        <w:rPr>
          <w:sz w:val="16"/>
        </w:rPr>
      </w:pPr>
      <w:r w:rsidRPr="0069590E">
        <w:rPr>
          <w:sz w:val="16"/>
        </w:rPr>
        <w:t>* Werte beziehen sich auf einen Glasaufbau 2,75</w:t>
      </w:r>
      <w:r w:rsidR="005A670B">
        <w:rPr>
          <w:sz w:val="16"/>
        </w:rPr>
        <w:t xml:space="preserve"> </w:t>
      </w:r>
      <w:r w:rsidRPr="0069590E">
        <w:rPr>
          <w:sz w:val="16"/>
        </w:rPr>
        <w:t>/</w:t>
      </w:r>
      <w:r w:rsidR="005A670B">
        <w:rPr>
          <w:sz w:val="16"/>
        </w:rPr>
        <w:t xml:space="preserve"> </w:t>
      </w:r>
      <w:r w:rsidRPr="0069590E">
        <w:rPr>
          <w:sz w:val="16"/>
        </w:rPr>
        <w:t>0,76</w:t>
      </w:r>
      <w:r w:rsidR="005A670B">
        <w:rPr>
          <w:sz w:val="16"/>
        </w:rPr>
        <w:t xml:space="preserve"> </w:t>
      </w:r>
      <w:r w:rsidRPr="0069590E">
        <w:rPr>
          <w:sz w:val="16"/>
        </w:rPr>
        <w:t>/</w:t>
      </w:r>
      <w:r w:rsidR="005A670B">
        <w:rPr>
          <w:sz w:val="16"/>
        </w:rPr>
        <w:t xml:space="preserve"> </w:t>
      </w:r>
      <w:r>
        <w:rPr>
          <w:sz w:val="16"/>
        </w:rPr>
        <w:t>3,0</w:t>
      </w:r>
      <w:r w:rsidRPr="0069590E">
        <w:rPr>
          <w:sz w:val="16"/>
        </w:rPr>
        <w:t xml:space="preserve"> mm mit PVB-Folie</w:t>
      </w:r>
      <w:r>
        <w:rPr>
          <w:sz w:val="16"/>
        </w:rPr>
        <w:t>.</w:t>
      </w:r>
    </w:p>
    <w:p w:rsidR="000F602F" w:rsidRDefault="000F602F" w:rsidP="000F602F">
      <w:pPr>
        <w:spacing w:line="240" w:lineRule="auto"/>
        <w:ind w:left="1" w:hanging="1"/>
        <w:jc w:val="both"/>
        <w:rPr>
          <w:u w:val="single"/>
        </w:rPr>
      </w:pPr>
    </w:p>
    <w:p w:rsidR="00A34FAF" w:rsidRDefault="00A34FAF" w:rsidP="000F602F">
      <w:pPr>
        <w:spacing w:line="240" w:lineRule="auto"/>
        <w:ind w:left="1" w:hanging="1"/>
        <w:jc w:val="both"/>
        <w:rPr>
          <w:u w:val="single"/>
        </w:rPr>
      </w:pPr>
    </w:p>
    <w:p w:rsidR="00A34FAF" w:rsidRDefault="00A34FAF" w:rsidP="000F602F">
      <w:pPr>
        <w:spacing w:line="240" w:lineRule="auto"/>
        <w:ind w:left="1" w:hanging="1"/>
        <w:jc w:val="both"/>
        <w:rPr>
          <w:u w:val="single"/>
        </w:rPr>
      </w:pPr>
    </w:p>
    <w:p w:rsidR="009947F7" w:rsidRDefault="009947F7" w:rsidP="009947F7">
      <w:pPr>
        <w:spacing w:line="240" w:lineRule="auto"/>
        <w:ind w:left="1" w:hanging="1"/>
        <w:jc w:val="both"/>
        <w:rPr>
          <w:u w:val="single"/>
        </w:rPr>
      </w:pPr>
      <w:r>
        <w:rPr>
          <w:u w:val="single"/>
        </w:rPr>
        <w:t>Glasdicke</w:t>
      </w:r>
    </w:p>
    <w:p w:rsidR="009947F7" w:rsidRDefault="009947F7" w:rsidP="009947F7">
      <w:pPr>
        <w:spacing w:line="240" w:lineRule="auto"/>
        <w:ind w:left="1" w:hanging="1"/>
        <w:jc w:val="both"/>
        <w:rPr>
          <w:u w:val="single"/>
        </w:rPr>
      </w:pPr>
    </w:p>
    <w:p w:rsidR="009947F7" w:rsidRDefault="009947F7" w:rsidP="009947F7">
      <w:pPr>
        <w:spacing w:line="240" w:lineRule="auto"/>
        <w:ind w:left="1" w:hanging="1"/>
        <w:jc w:val="both"/>
      </w:pPr>
      <w:r>
        <w:t>Bedingt durch das Herstellverfahren, kann es zu lokalen Schwankungen der Dickenverteilung kommen, die sich maximal im Rahmen der zulässigen Dickentoleranz bewegen.</w:t>
      </w:r>
    </w:p>
    <w:p w:rsidR="009947F7" w:rsidRDefault="009947F7" w:rsidP="009947F7">
      <w:pPr>
        <w:spacing w:line="240" w:lineRule="auto"/>
        <w:ind w:left="1" w:hanging="1"/>
        <w:jc w:val="both"/>
      </w:pPr>
      <w:r>
        <w:tab/>
      </w:r>
      <w:r>
        <w:tab/>
      </w:r>
      <w:r>
        <w:tab/>
      </w:r>
      <w:r>
        <w:tab/>
        <w:t xml:space="preserve">2,75 mm </w:t>
      </w:r>
      <w:r>
        <w:rPr>
          <w:rFonts w:cs="Arial"/>
        </w:rPr>
        <w:t>±</w:t>
      </w:r>
      <w:r>
        <w:t xml:space="preserve"> 0,25 mm</w:t>
      </w:r>
    </w:p>
    <w:p w:rsidR="009947F7" w:rsidRPr="006508BE" w:rsidRDefault="009947F7" w:rsidP="009947F7">
      <w:pPr>
        <w:spacing w:line="240" w:lineRule="auto"/>
        <w:ind w:left="1" w:hanging="1"/>
        <w:jc w:val="both"/>
      </w:pPr>
      <w:r>
        <w:tab/>
      </w:r>
      <w:r>
        <w:tab/>
      </w:r>
      <w:r>
        <w:tab/>
      </w:r>
      <w:r>
        <w:tab/>
        <w:t xml:space="preserve">2,95 mm </w:t>
      </w:r>
      <w:r>
        <w:rPr>
          <w:rFonts w:cs="Arial"/>
        </w:rPr>
        <w:t>±</w:t>
      </w:r>
      <w:r>
        <w:t xml:space="preserve"> 0,35 mm</w:t>
      </w:r>
    </w:p>
    <w:p w:rsidR="009947F7" w:rsidRDefault="009947F7" w:rsidP="009947F7">
      <w:pPr>
        <w:spacing w:line="240" w:lineRule="auto"/>
        <w:jc w:val="both"/>
        <w:rPr>
          <w:u w:val="single"/>
        </w:rPr>
      </w:pPr>
    </w:p>
    <w:p w:rsidR="009947F7" w:rsidRPr="0047005F" w:rsidRDefault="009947F7" w:rsidP="009947F7">
      <w:pPr>
        <w:pStyle w:val="Listenabsatz"/>
        <w:numPr>
          <w:ilvl w:val="0"/>
          <w:numId w:val="3"/>
        </w:numPr>
        <w:spacing w:line="240" w:lineRule="auto"/>
        <w:jc w:val="both"/>
        <w:rPr>
          <w:b/>
          <w:u w:val="single"/>
        </w:rPr>
      </w:pPr>
      <w:r>
        <w:rPr>
          <w:b/>
          <w:u w:val="single"/>
        </w:rPr>
        <w:lastRenderedPageBreak/>
        <w:t>Relevante Normen / Qualität</w:t>
      </w:r>
    </w:p>
    <w:p w:rsidR="009947F7" w:rsidRDefault="009947F7" w:rsidP="009947F7">
      <w:pPr>
        <w:spacing w:line="240" w:lineRule="auto"/>
        <w:jc w:val="both"/>
        <w:rPr>
          <w:u w:val="single"/>
        </w:rPr>
      </w:pPr>
    </w:p>
    <w:p w:rsidR="009947F7" w:rsidRDefault="009947F7" w:rsidP="009947F7">
      <w:pPr>
        <w:spacing w:line="240" w:lineRule="auto"/>
        <w:jc w:val="both"/>
      </w:pPr>
      <w:r>
        <w:t>Zertifiziert durch das Deutsche Institut für Bautechnik gemäß der Europäischen Technischen Zulassung ETA-12/0159.</w:t>
      </w:r>
    </w:p>
    <w:p w:rsidR="009947F7" w:rsidRDefault="009947F7" w:rsidP="009947F7">
      <w:pPr>
        <w:spacing w:line="240" w:lineRule="auto"/>
        <w:jc w:val="both"/>
      </w:pPr>
    </w:p>
    <w:p w:rsidR="000F602F" w:rsidRDefault="000F602F" w:rsidP="000F602F">
      <w:pPr>
        <w:spacing w:line="240" w:lineRule="auto"/>
        <w:jc w:val="both"/>
      </w:pPr>
    </w:p>
    <w:p w:rsidR="000F602F" w:rsidRDefault="000F602F" w:rsidP="000F602F">
      <w:pPr>
        <w:spacing w:line="240" w:lineRule="auto"/>
        <w:ind w:left="1" w:hanging="1"/>
        <w:jc w:val="both"/>
      </w:pPr>
    </w:p>
    <w:p w:rsidR="000F602F" w:rsidRDefault="000F602F" w:rsidP="000F602F">
      <w:pPr>
        <w:spacing w:line="240" w:lineRule="auto"/>
        <w:jc w:val="both"/>
        <w:rPr>
          <w:b/>
          <w:u w:val="single"/>
        </w:rPr>
      </w:pPr>
    </w:p>
    <w:p w:rsidR="00A34FAF" w:rsidRPr="00F33B0A" w:rsidRDefault="00A34FAF" w:rsidP="000F602F">
      <w:pPr>
        <w:spacing w:line="240" w:lineRule="auto"/>
        <w:jc w:val="both"/>
        <w:rPr>
          <w:b/>
          <w:u w:val="single"/>
        </w:rPr>
      </w:pPr>
    </w:p>
    <w:p w:rsidR="000F602F" w:rsidRDefault="000F602F" w:rsidP="000F602F">
      <w:pPr>
        <w:pStyle w:val="Listenabsatz"/>
        <w:numPr>
          <w:ilvl w:val="0"/>
          <w:numId w:val="3"/>
        </w:numPr>
        <w:spacing w:line="240" w:lineRule="auto"/>
        <w:jc w:val="both"/>
        <w:rPr>
          <w:b/>
          <w:u w:val="single"/>
        </w:rPr>
      </w:pPr>
      <w:r>
        <w:rPr>
          <w:b/>
          <w:u w:val="single"/>
        </w:rPr>
        <w:t>Produktbeschreibung</w:t>
      </w:r>
    </w:p>
    <w:p w:rsidR="000F602F" w:rsidRPr="000B105A" w:rsidRDefault="000F602F" w:rsidP="000F602F">
      <w:pPr>
        <w:spacing w:line="240" w:lineRule="auto"/>
        <w:jc w:val="both"/>
        <w:rPr>
          <w:b/>
          <w:highlight w:val="yellow"/>
        </w:rPr>
      </w:pPr>
    </w:p>
    <w:p w:rsidR="000F602F" w:rsidRPr="00D76D4C" w:rsidRDefault="000F602F" w:rsidP="000F602F">
      <w:pPr>
        <w:spacing w:line="240" w:lineRule="auto"/>
        <w:jc w:val="both"/>
        <w:rPr>
          <w:b/>
        </w:rPr>
      </w:pPr>
      <w:r w:rsidRPr="00D76D4C">
        <w:rPr>
          <w:b/>
        </w:rPr>
        <w:t>Pos. 1:</w:t>
      </w:r>
    </w:p>
    <w:p w:rsidR="000F602F" w:rsidRPr="00D76D4C" w:rsidRDefault="000F602F" w:rsidP="000F602F">
      <w:pPr>
        <w:spacing w:line="240" w:lineRule="auto"/>
        <w:jc w:val="both"/>
        <w:rPr>
          <w:b/>
        </w:rPr>
      </w:pPr>
    </w:p>
    <w:p w:rsidR="00667381" w:rsidRDefault="000F602F" w:rsidP="000F602F">
      <w:pPr>
        <w:spacing w:line="240" w:lineRule="auto"/>
        <w:ind w:left="1" w:hanging="1"/>
        <w:jc w:val="both"/>
      </w:pPr>
      <w:r w:rsidRPr="00D76D4C">
        <w:t>Menge:</w:t>
      </w:r>
      <w:r w:rsidR="00667381" w:rsidRPr="00D76D4C">
        <w:tab/>
      </w:r>
      <w:r w:rsidR="00A54D83">
        <w:tab/>
      </w:r>
      <w:r w:rsidR="00667381">
        <w:fldChar w:fldCharType="begin">
          <w:ffData>
            <w:name w:val="Text2"/>
            <w:enabled/>
            <w:calcOnExit w:val="0"/>
            <w:textInput/>
          </w:ffData>
        </w:fldChar>
      </w:r>
      <w:bookmarkStart w:id="1" w:name="Text2"/>
      <w:r w:rsidR="00667381">
        <w:instrText xml:space="preserve"> FORMTEXT </w:instrText>
      </w:r>
      <w:r w:rsidR="00667381">
        <w:fldChar w:fldCharType="separate"/>
      </w:r>
      <w:bookmarkStart w:id="2" w:name="_GoBack"/>
      <w:r w:rsidR="00667381">
        <w:rPr>
          <w:noProof/>
        </w:rPr>
        <w:t> </w:t>
      </w:r>
      <w:r w:rsidR="00667381">
        <w:rPr>
          <w:noProof/>
        </w:rPr>
        <w:t> </w:t>
      </w:r>
      <w:r w:rsidR="00667381">
        <w:rPr>
          <w:noProof/>
        </w:rPr>
        <w:t> </w:t>
      </w:r>
      <w:r w:rsidR="00667381">
        <w:rPr>
          <w:noProof/>
        </w:rPr>
        <w:t> </w:t>
      </w:r>
      <w:r w:rsidR="00667381">
        <w:rPr>
          <w:noProof/>
        </w:rPr>
        <w:t> </w:t>
      </w:r>
      <w:bookmarkEnd w:id="2"/>
      <w:r w:rsidR="00667381">
        <w:fldChar w:fldCharType="end"/>
      </w:r>
      <w:bookmarkEnd w:id="1"/>
      <w:r w:rsidR="0044472B">
        <w:t xml:space="preserve"> Stück</w:t>
      </w:r>
    </w:p>
    <w:p w:rsidR="00A54D83" w:rsidRDefault="00A54D83" w:rsidP="00667381">
      <w:pPr>
        <w:spacing w:line="240" w:lineRule="auto"/>
      </w:pPr>
    </w:p>
    <w:p w:rsidR="00A54D83" w:rsidRDefault="0044472B" w:rsidP="00667381">
      <w:pPr>
        <w:spacing w:line="240" w:lineRule="auto"/>
      </w:pPr>
      <w:r>
        <w:t>Glasmaß:</w:t>
      </w:r>
      <w:r w:rsidR="00A54D83">
        <w:tab/>
      </w:r>
      <w:r w:rsidR="00A54D83">
        <w:tab/>
      </w:r>
      <w:r w:rsidR="00A54D83">
        <w:fldChar w:fldCharType="begin">
          <w:ffData>
            <w:name w:val="Text5"/>
            <w:enabled/>
            <w:calcOnExit w:val="0"/>
            <w:textInput>
              <w:type w:val="number"/>
            </w:textInput>
          </w:ffData>
        </w:fldChar>
      </w:r>
      <w:bookmarkStart w:id="3" w:name="Text5"/>
      <w:r w:rsidR="00A54D83">
        <w:instrText xml:space="preserve"> FORMTEXT </w:instrText>
      </w:r>
      <w:r w:rsidR="00A54D83">
        <w:fldChar w:fldCharType="separate"/>
      </w:r>
      <w:r w:rsidR="00A54D83">
        <w:rPr>
          <w:noProof/>
        </w:rPr>
        <w:t> </w:t>
      </w:r>
      <w:r w:rsidR="00A54D83">
        <w:rPr>
          <w:noProof/>
        </w:rPr>
        <w:t> </w:t>
      </w:r>
      <w:r w:rsidR="00A54D83">
        <w:rPr>
          <w:noProof/>
        </w:rPr>
        <w:t> </w:t>
      </w:r>
      <w:r w:rsidR="00A54D83">
        <w:rPr>
          <w:noProof/>
        </w:rPr>
        <w:t> </w:t>
      </w:r>
      <w:r w:rsidR="00A54D83">
        <w:rPr>
          <w:noProof/>
        </w:rPr>
        <w:t> </w:t>
      </w:r>
      <w:r w:rsidR="00A54D83">
        <w:fldChar w:fldCharType="end"/>
      </w:r>
      <w:bookmarkEnd w:id="3"/>
      <w:r w:rsidR="00A54D83">
        <w:t xml:space="preserve"> x </w:t>
      </w:r>
      <w:r w:rsidR="00A54D83">
        <w:fldChar w:fldCharType="begin">
          <w:ffData>
            <w:name w:val="Text4"/>
            <w:enabled/>
            <w:calcOnExit w:val="0"/>
            <w:textInput>
              <w:type w:val="number"/>
            </w:textInput>
          </w:ffData>
        </w:fldChar>
      </w:r>
      <w:bookmarkStart w:id="4" w:name="Text4"/>
      <w:r w:rsidR="00A54D83">
        <w:instrText xml:space="preserve"> FORMTEXT </w:instrText>
      </w:r>
      <w:r w:rsidR="00A54D83">
        <w:fldChar w:fldCharType="separate"/>
      </w:r>
      <w:r w:rsidR="00A54D83">
        <w:rPr>
          <w:noProof/>
        </w:rPr>
        <w:t> </w:t>
      </w:r>
      <w:r w:rsidR="00A54D83">
        <w:rPr>
          <w:noProof/>
        </w:rPr>
        <w:t> </w:t>
      </w:r>
      <w:r w:rsidR="00A54D83">
        <w:rPr>
          <w:noProof/>
        </w:rPr>
        <w:t> </w:t>
      </w:r>
      <w:r w:rsidR="00A54D83">
        <w:rPr>
          <w:noProof/>
        </w:rPr>
        <w:t> </w:t>
      </w:r>
      <w:r w:rsidR="00A54D83">
        <w:rPr>
          <w:noProof/>
        </w:rPr>
        <w:t> </w:t>
      </w:r>
      <w:r w:rsidR="00A54D83">
        <w:fldChar w:fldCharType="end"/>
      </w:r>
      <w:bookmarkEnd w:id="4"/>
      <w:r w:rsidR="00A54D83">
        <w:t xml:space="preserve"> mm</w:t>
      </w:r>
    </w:p>
    <w:p w:rsidR="00A54D83" w:rsidRDefault="00A54D83" w:rsidP="00667381">
      <w:pPr>
        <w:spacing w:line="240" w:lineRule="auto"/>
      </w:pPr>
      <w:r>
        <w:t>(</w:t>
      </w:r>
      <w:r w:rsidR="00ED786E" w:rsidRPr="00110C08">
        <w:t xml:space="preserve">max. </w:t>
      </w:r>
      <w:r w:rsidR="009947F7">
        <w:t>1.6</w:t>
      </w:r>
      <w:r w:rsidR="00ED786E">
        <w:t>00 x 1.500</w:t>
      </w:r>
      <w:r w:rsidR="00ED786E" w:rsidRPr="00110C08">
        <w:t xml:space="preserve"> mm</w:t>
      </w:r>
      <w:r>
        <w:t>)</w:t>
      </w:r>
    </w:p>
    <w:p w:rsidR="00A54D83" w:rsidRDefault="00A54D83" w:rsidP="00667381">
      <w:pPr>
        <w:spacing w:line="240" w:lineRule="auto"/>
      </w:pPr>
    </w:p>
    <w:p w:rsidR="00A54D83" w:rsidRPr="00166275" w:rsidRDefault="00A54D83" w:rsidP="00A54D83">
      <w:pPr>
        <w:spacing w:line="240" w:lineRule="auto"/>
        <w:jc w:val="both"/>
        <w:rPr>
          <w:u w:val="single"/>
        </w:rPr>
      </w:pPr>
    </w:p>
    <w:p w:rsidR="000F602F" w:rsidRPr="00166275" w:rsidRDefault="000F602F" w:rsidP="000F602F">
      <w:pPr>
        <w:spacing w:line="240" w:lineRule="auto"/>
        <w:jc w:val="both"/>
      </w:pPr>
      <w:r w:rsidRPr="00166275">
        <w:rPr>
          <w:u w:val="single"/>
        </w:rPr>
        <w:t>Aufbau</w:t>
      </w:r>
      <w:r w:rsidR="00166564" w:rsidRPr="00166275">
        <w:rPr>
          <w:u w:val="single"/>
        </w:rPr>
        <w:t xml:space="preserve"> des </w:t>
      </w:r>
      <w:r w:rsidR="00322C65" w:rsidRPr="00166275">
        <w:rPr>
          <w:u w:val="single"/>
        </w:rPr>
        <w:t>Verbundglases</w:t>
      </w:r>
    </w:p>
    <w:p w:rsidR="000F602F" w:rsidRPr="00166275" w:rsidRDefault="000F602F" w:rsidP="000F602F">
      <w:pPr>
        <w:spacing w:line="240" w:lineRule="auto"/>
        <w:jc w:val="both"/>
      </w:pPr>
    </w:p>
    <w:p w:rsidR="000F602F" w:rsidRPr="00166275" w:rsidRDefault="000F602F" w:rsidP="000F602F">
      <w:pPr>
        <w:spacing w:line="240" w:lineRule="auto"/>
        <w:jc w:val="both"/>
      </w:pPr>
      <w:r w:rsidRPr="00166275">
        <w:t>Zutreffendes bitte ankreuzen</w:t>
      </w:r>
      <w:r w:rsidR="00382290" w:rsidRPr="00166275">
        <w:t>:</w:t>
      </w:r>
    </w:p>
    <w:p w:rsidR="000F602F" w:rsidRDefault="000F602F" w:rsidP="000F602F">
      <w:pPr>
        <w:spacing w:line="240" w:lineRule="auto"/>
        <w:jc w:val="both"/>
      </w:pPr>
    </w:p>
    <w:p w:rsidR="000F602F" w:rsidRPr="00407BEB" w:rsidRDefault="000F602F" w:rsidP="000F602F">
      <w:pPr>
        <w:spacing w:line="240" w:lineRule="auto"/>
        <w:jc w:val="both"/>
      </w:pPr>
    </w:p>
    <w:p w:rsidR="009947F7" w:rsidRDefault="000F602F" w:rsidP="009947F7">
      <w:pPr>
        <w:tabs>
          <w:tab w:val="left" w:pos="2552"/>
        </w:tabs>
        <w:spacing w:line="240" w:lineRule="auto"/>
        <w:ind w:left="2124" w:hanging="2124"/>
        <w:jc w:val="both"/>
        <w:rPr>
          <w:lang w:val="en-US"/>
        </w:rPr>
      </w:pPr>
      <w:r>
        <w:t>Frontglas:</w:t>
      </w:r>
      <w:r w:rsidRPr="00D76D4C">
        <w:tab/>
      </w:r>
      <w:r w:rsidR="009947F7">
        <w:rPr>
          <w:lang w:val="en-US"/>
        </w:rPr>
        <w:fldChar w:fldCharType="begin">
          <w:ffData>
            <w:name w:val="Kontrollkästchen13"/>
            <w:enabled/>
            <w:calcOnExit w:val="0"/>
            <w:checkBox>
              <w:sizeAuto/>
              <w:default w:val="0"/>
            </w:checkBox>
          </w:ffData>
        </w:fldChar>
      </w:r>
      <w:bookmarkStart w:id="5" w:name="Kontrollkästchen13"/>
      <w:r w:rsidR="009947F7">
        <w:rPr>
          <w:lang w:val="en-US"/>
        </w:rPr>
        <w:instrText xml:space="preserve"> FORMCHECKBOX </w:instrText>
      </w:r>
      <w:r w:rsidR="00973E39">
        <w:rPr>
          <w:lang w:val="en-US"/>
        </w:rPr>
      </w:r>
      <w:r w:rsidR="00973E39">
        <w:rPr>
          <w:lang w:val="en-US"/>
        </w:rPr>
        <w:fldChar w:fldCharType="separate"/>
      </w:r>
      <w:r w:rsidR="009947F7">
        <w:rPr>
          <w:lang w:val="en-US"/>
        </w:rPr>
        <w:fldChar w:fldCharType="end"/>
      </w:r>
      <w:bookmarkEnd w:id="5"/>
      <w:r w:rsidR="009947F7">
        <w:rPr>
          <w:lang w:val="en-US"/>
        </w:rPr>
        <w:tab/>
      </w:r>
      <w:r w:rsidR="009947F7" w:rsidRPr="00D875F9">
        <w:rPr>
          <w:lang w:val="en-US"/>
        </w:rPr>
        <w:t>SCHOTT RESTOVER</w:t>
      </w:r>
      <w:r w:rsidR="009947F7" w:rsidRPr="00D875F9">
        <w:rPr>
          <w:vertAlign w:val="superscript"/>
          <w:lang w:val="en-US"/>
        </w:rPr>
        <w:t>®</w:t>
      </w:r>
      <w:r w:rsidR="009947F7">
        <w:rPr>
          <w:lang w:val="en-US"/>
        </w:rPr>
        <w:t xml:space="preserve"> </w:t>
      </w:r>
      <w:r w:rsidR="009947F7">
        <w:rPr>
          <w:lang w:val="en-US"/>
        </w:rPr>
        <w:tab/>
      </w:r>
      <w:r w:rsidR="009947F7">
        <w:rPr>
          <w:lang w:val="en-US"/>
        </w:rPr>
        <w:tab/>
      </w:r>
      <w:r w:rsidR="009947F7" w:rsidRPr="00D875F9">
        <w:rPr>
          <w:lang w:val="en-US"/>
        </w:rPr>
        <w:t xml:space="preserve">2,75 </w:t>
      </w:r>
      <w:r w:rsidR="009947F7" w:rsidRPr="00D875F9">
        <w:rPr>
          <w:rFonts w:cs="Arial"/>
          <w:lang w:val="en-US"/>
        </w:rPr>
        <w:t>±</w:t>
      </w:r>
      <w:r w:rsidR="009947F7" w:rsidRPr="00D875F9">
        <w:rPr>
          <w:lang w:val="en-US"/>
        </w:rPr>
        <w:t xml:space="preserve"> 0,25</w:t>
      </w:r>
      <w:r w:rsidR="009947F7">
        <w:rPr>
          <w:lang w:val="en-US"/>
        </w:rPr>
        <w:t xml:space="preserve"> mm </w:t>
      </w:r>
    </w:p>
    <w:p w:rsidR="009947F7" w:rsidRDefault="009947F7" w:rsidP="009947F7">
      <w:pPr>
        <w:tabs>
          <w:tab w:val="left" w:pos="2552"/>
        </w:tabs>
        <w:spacing w:line="240" w:lineRule="auto"/>
        <w:ind w:left="2124" w:hanging="2124"/>
        <w:jc w:val="both"/>
        <w:rPr>
          <w:lang w:val="en-US"/>
        </w:rPr>
      </w:pPr>
    </w:p>
    <w:p w:rsidR="009947F7" w:rsidRDefault="009947F7" w:rsidP="009947F7">
      <w:pPr>
        <w:tabs>
          <w:tab w:val="left" w:pos="2552"/>
        </w:tabs>
        <w:spacing w:line="240" w:lineRule="auto"/>
        <w:ind w:left="2124" w:hanging="2124"/>
        <w:jc w:val="both"/>
        <w:rPr>
          <w:lang w:val="en-US"/>
        </w:rPr>
      </w:pPr>
      <w:r>
        <w:rPr>
          <w:lang w:val="en-US"/>
        </w:rPr>
        <w:tab/>
      </w:r>
      <w:r>
        <w:rPr>
          <w:lang w:val="en-US"/>
        </w:rPr>
        <w:fldChar w:fldCharType="begin">
          <w:ffData>
            <w:name w:val="Kontrollkästchen14"/>
            <w:enabled/>
            <w:calcOnExit w:val="0"/>
            <w:checkBox>
              <w:sizeAuto/>
              <w:default w:val="0"/>
            </w:checkBox>
          </w:ffData>
        </w:fldChar>
      </w:r>
      <w:bookmarkStart w:id="6" w:name="Kontrollkästchen14"/>
      <w:r>
        <w:rPr>
          <w:lang w:val="en-US"/>
        </w:rPr>
        <w:instrText xml:space="preserve"> FORMCHECKBOX </w:instrText>
      </w:r>
      <w:r w:rsidR="00973E39">
        <w:rPr>
          <w:lang w:val="en-US"/>
        </w:rPr>
      </w:r>
      <w:r w:rsidR="00973E39">
        <w:rPr>
          <w:lang w:val="en-US"/>
        </w:rPr>
        <w:fldChar w:fldCharType="separate"/>
      </w:r>
      <w:r>
        <w:rPr>
          <w:lang w:val="en-US"/>
        </w:rPr>
        <w:fldChar w:fldCharType="end"/>
      </w:r>
      <w:bookmarkEnd w:id="6"/>
      <w:r>
        <w:rPr>
          <w:lang w:val="en-US"/>
        </w:rPr>
        <w:tab/>
        <w:t>SCHOTT RESTOVER</w:t>
      </w:r>
      <w:r w:rsidRPr="00D875F9">
        <w:rPr>
          <w:vertAlign w:val="superscript"/>
          <w:lang w:val="en-US"/>
        </w:rPr>
        <w:t>®</w:t>
      </w:r>
      <w:r w:rsidRPr="00D875F9">
        <w:rPr>
          <w:lang w:val="en-US"/>
        </w:rPr>
        <w:t xml:space="preserve"> light </w:t>
      </w:r>
      <w:r>
        <w:rPr>
          <w:lang w:val="en-US"/>
        </w:rPr>
        <w:tab/>
      </w:r>
      <w:r w:rsidRPr="00D875F9">
        <w:rPr>
          <w:lang w:val="en-US"/>
        </w:rPr>
        <w:t>2,75</w:t>
      </w:r>
      <w:r>
        <w:rPr>
          <w:lang w:val="en-US"/>
        </w:rPr>
        <w:t xml:space="preserve"> </w:t>
      </w:r>
      <w:r w:rsidRPr="00D875F9">
        <w:rPr>
          <w:rFonts w:cs="Arial"/>
          <w:lang w:val="en-US"/>
        </w:rPr>
        <w:t>±</w:t>
      </w:r>
      <w:r>
        <w:rPr>
          <w:rFonts w:cs="Arial"/>
          <w:lang w:val="en-US"/>
        </w:rPr>
        <w:t xml:space="preserve"> 0,25</w:t>
      </w:r>
      <w:r w:rsidRPr="00D875F9">
        <w:rPr>
          <w:lang w:val="en-US"/>
        </w:rPr>
        <w:t xml:space="preserve"> </w:t>
      </w:r>
      <w:r>
        <w:rPr>
          <w:lang w:val="en-US"/>
        </w:rPr>
        <w:t xml:space="preserve">mm </w:t>
      </w:r>
    </w:p>
    <w:p w:rsidR="009947F7" w:rsidRDefault="009947F7" w:rsidP="009947F7">
      <w:pPr>
        <w:tabs>
          <w:tab w:val="left" w:pos="2552"/>
        </w:tabs>
        <w:spacing w:line="240" w:lineRule="auto"/>
        <w:ind w:left="2124" w:hanging="2124"/>
        <w:jc w:val="both"/>
        <w:rPr>
          <w:lang w:val="en-US"/>
        </w:rPr>
      </w:pPr>
    </w:p>
    <w:p w:rsidR="009947F7" w:rsidRPr="00FF5584" w:rsidRDefault="009947F7" w:rsidP="009947F7">
      <w:pPr>
        <w:tabs>
          <w:tab w:val="left" w:pos="2552"/>
        </w:tabs>
        <w:spacing w:line="240" w:lineRule="auto"/>
        <w:ind w:left="2124" w:hanging="2124"/>
        <w:jc w:val="both"/>
      </w:pPr>
      <w:r>
        <w:rPr>
          <w:lang w:val="en-US"/>
        </w:rPr>
        <w:tab/>
      </w:r>
      <w:r>
        <w:rPr>
          <w:lang w:val="en-US"/>
        </w:rPr>
        <w:fldChar w:fldCharType="begin">
          <w:ffData>
            <w:name w:val="Kontrollkästchen15"/>
            <w:enabled/>
            <w:calcOnExit w:val="0"/>
            <w:checkBox>
              <w:sizeAuto/>
              <w:default w:val="0"/>
            </w:checkBox>
          </w:ffData>
        </w:fldChar>
      </w:r>
      <w:bookmarkStart w:id="7" w:name="Kontrollkästchen15"/>
      <w:r>
        <w:rPr>
          <w:lang w:val="en-US"/>
        </w:rPr>
        <w:instrText xml:space="preserve"> FORMCHECKBOX </w:instrText>
      </w:r>
      <w:r w:rsidR="00973E39">
        <w:rPr>
          <w:lang w:val="en-US"/>
        </w:rPr>
      </w:r>
      <w:r w:rsidR="00973E39">
        <w:rPr>
          <w:lang w:val="en-US"/>
        </w:rPr>
        <w:fldChar w:fldCharType="separate"/>
      </w:r>
      <w:r>
        <w:rPr>
          <w:lang w:val="en-US"/>
        </w:rPr>
        <w:fldChar w:fldCharType="end"/>
      </w:r>
      <w:bookmarkEnd w:id="7"/>
      <w:r>
        <w:rPr>
          <w:lang w:val="en-US"/>
        </w:rPr>
        <w:tab/>
      </w:r>
      <w:r w:rsidRPr="00FF5584">
        <w:t>SCHOTT RESTOVER</w:t>
      </w:r>
      <w:r w:rsidRPr="00FF5584">
        <w:rPr>
          <w:vertAlign w:val="superscript"/>
        </w:rPr>
        <w:t>®</w:t>
      </w:r>
      <w:r w:rsidRPr="00FF5584">
        <w:t xml:space="preserve"> plus </w:t>
      </w:r>
      <w:r w:rsidRPr="00FF5584">
        <w:tab/>
        <w:t xml:space="preserve">2,95 </w:t>
      </w:r>
      <w:r w:rsidRPr="00FF5584">
        <w:rPr>
          <w:rFonts w:cs="Arial"/>
        </w:rPr>
        <w:t>±</w:t>
      </w:r>
      <w:r w:rsidRPr="00FF5584">
        <w:t xml:space="preserve"> 0,35 mm</w:t>
      </w:r>
    </w:p>
    <w:p w:rsidR="009947F7" w:rsidRPr="00FF5584" w:rsidRDefault="009947F7" w:rsidP="009947F7">
      <w:pPr>
        <w:tabs>
          <w:tab w:val="left" w:pos="2552"/>
        </w:tabs>
        <w:spacing w:line="240" w:lineRule="auto"/>
        <w:ind w:left="2124" w:hanging="2124"/>
        <w:jc w:val="both"/>
      </w:pPr>
    </w:p>
    <w:p w:rsidR="000F602F" w:rsidRDefault="000F602F" w:rsidP="000F602F">
      <w:pPr>
        <w:tabs>
          <w:tab w:val="left" w:pos="2552"/>
        </w:tabs>
        <w:spacing w:line="240" w:lineRule="auto"/>
        <w:ind w:left="2124" w:hanging="2124"/>
        <w:jc w:val="both"/>
      </w:pPr>
      <w:r w:rsidRPr="00166275">
        <w:t>PVB-</w:t>
      </w:r>
      <w:r>
        <w:t>Folie:</w:t>
      </w:r>
      <w:r>
        <w:tab/>
      </w:r>
      <w:r>
        <w:fldChar w:fldCharType="begin">
          <w:ffData>
            <w:name w:val="Kontrollkästchen2"/>
            <w:enabled/>
            <w:calcOnExit w:val="0"/>
            <w:checkBox>
              <w:sizeAuto/>
              <w:default w:val="0"/>
            </w:checkBox>
          </w:ffData>
        </w:fldChar>
      </w:r>
      <w:bookmarkStart w:id="8" w:name="Kontrollkästchen2"/>
      <w:r>
        <w:instrText xml:space="preserve"> FORMCHECKBOX </w:instrText>
      </w:r>
      <w:r w:rsidR="00973E39">
        <w:fldChar w:fldCharType="separate"/>
      </w:r>
      <w:r>
        <w:fldChar w:fldCharType="end"/>
      </w:r>
      <w:bookmarkEnd w:id="8"/>
      <w:r>
        <w:tab/>
        <w:t xml:space="preserve">0,76 mm </w:t>
      </w:r>
      <w:r>
        <w:tab/>
      </w:r>
      <w:r>
        <w:fldChar w:fldCharType="begin">
          <w:ffData>
            <w:name w:val="Kontrollkästchen3"/>
            <w:enabled/>
            <w:calcOnExit w:val="0"/>
            <w:checkBox>
              <w:sizeAuto/>
              <w:default w:val="0"/>
            </w:checkBox>
          </w:ffData>
        </w:fldChar>
      </w:r>
      <w:bookmarkStart w:id="9" w:name="Kontrollkästchen3"/>
      <w:r>
        <w:instrText xml:space="preserve"> FORMCHECKBOX </w:instrText>
      </w:r>
      <w:r w:rsidR="00973E39">
        <w:fldChar w:fldCharType="separate"/>
      </w:r>
      <w:r>
        <w:fldChar w:fldCharType="end"/>
      </w:r>
      <w:bookmarkEnd w:id="9"/>
      <w:r>
        <w:t xml:space="preserve"> 1,14 mm </w:t>
      </w:r>
      <w:r>
        <w:tab/>
      </w:r>
      <w:r>
        <w:fldChar w:fldCharType="begin">
          <w:ffData>
            <w:name w:val="Kontrollkästchen4"/>
            <w:enabled/>
            <w:calcOnExit w:val="0"/>
            <w:checkBox>
              <w:sizeAuto/>
              <w:default w:val="0"/>
            </w:checkBox>
          </w:ffData>
        </w:fldChar>
      </w:r>
      <w:bookmarkStart w:id="10" w:name="Kontrollkästchen4"/>
      <w:r>
        <w:instrText xml:space="preserve"> FORMCHECKBOX </w:instrText>
      </w:r>
      <w:r w:rsidR="00973E39">
        <w:fldChar w:fldCharType="separate"/>
      </w:r>
      <w:r>
        <w:fldChar w:fldCharType="end"/>
      </w:r>
      <w:bookmarkEnd w:id="10"/>
      <w:r>
        <w:t xml:space="preserve"> 1,52 mm </w:t>
      </w:r>
    </w:p>
    <w:p w:rsidR="000F602F" w:rsidRDefault="000F602F" w:rsidP="000F602F">
      <w:pPr>
        <w:spacing w:line="240" w:lineRule="auto"/>
        <w:ind w:left="2124" w:hanging="2124"/>
        <w:jc w:val="both"/>
      </w:pPr>
    </w:p>
    <w:p w:rsidR="000F602F" w:rsidRDefault="000F602F" w:rsidP="000F602F">
      <w:pPr>
        <w:tabs>
          <w:tab w:val="left" w:pos="2552"/>
        </w:tabs>
        <w:spacing w:line="240" w:lineRule="auto"/>
        <w:ind w:left="2124" w:hanging="2124"/>
        <w:jc w:val="both"/>
      </w:pPr>
      <w:r>
        <w:t>Rückglas:</w:t>
      </w:r>
      <w:r>
        <w:tab/>
      </w:r>
      <w:r>
        <w:fldChar w:fldCharType="begin">
          <w:ffData>
            <w:name w:val="Kontrollkästchen5"/>
            <w:enabled/>
            <w:calcOnExit w:val="0"/>
            <w:checkBox>
              <w:sizeAuto/>
              <w:default w:val="0"/>
            </w:checkBox>
          </w:ffData>
        </w:fldChar>
      </w:r>
      <w:bookmarkStart w:id="11" w:name="Kontrollkästchen5"/>
      <w:r>
        <w:instrText xml:space="preserve"> FORMCHECKBOX </w:instrText>
      </w:r>
      <w:r w:rsidR="00973E39">
        <w:fldChar w:fldCharType="separate"/>
      </w:r>
      <w:r>
        <w:fldChar w:fldCharType="end"/>
      </w:r>
      <w:bookmarkEnd w:id="11"/>
      <w:r>
        <w:tab/>
        <w:t>Floatglas</w:t>
      </w:r>
      <w:r>
        <w:tab/>
      </w:r>
      <w:r>
        <w:fldChar w:fldCharType="begin">
          <w:ffData>
            <w:name w:val="Kontrollkästchen6"/>
            <w:enabled/>
            <w:calcOnExit w:val="0"/>
            <w:checkBox>
              <w:sizeAuto/>
              <w:default w:val="0"/>
            </w:checkBox>
          </w:ffData>
        </w:fldChar>
      </w:r>
      <w:bookmarkStart w:id="12" w:name="Kontrollkästchen6"/>
      <w:r>
        <w:instrText xml:space="preserve"> FORMCHECKBOX </w:instrText>
      </w:r>
      <w:r w:rsidR="00973E39">
        <w:fldChar w:fldCharType="separate"/>
      </w:r>
      <w:r>
        <w:fldChar w:fldCharType="end"/>
      </w:r>
      <w:bookmarkEnd w:id="12"/>
      <w:r>
        <w:t xml:space="preserve"> Weißglas</w:t>
      </w:r>
    </w:p>
    <w:p w:rsidR="000F602F" w:rsidRDefault="000F602F" w:rsidP="000F602F">
      <w:pPr>
        <w:tabs>
          <w:tab w:val="left" w:pos="2552"/>
        </w:tabs>
        <w:spacing w:line="240" w:lineRule="auto"/>
        <w:ind w:left="2124" w:hanging="2124"/>
        <w:jc w:val="both"/>
      </w:pPr>
    </w:p>
    <w:p w:rsidR="000F602F" w:rsidRDefault="000F602F" w:rsidP="000F602F">
      <w:pPr>
        <w:tabs>
          <w:tab w:val="left" w:pos="2552"/>
        </w:tabs>
        <w:spacing w:line="240" w:lineRule="auto"/>
        <w:ind w:left="2124" w:hanging="2124"/>
        <w:jc w:val="both"/>
      </w:pPr>
      <w:r>
        <w:tab/>
      </w:r>
      <w:r>
        <w:fldChar w:fldCharType="begin">
          <w:ffData>
            <w:name w:val="Kontrollkästchen7"/>
            <w:enabled/>
            <w:calcOnExit w:val="0"/>
            <w:checkBox>
              <w:sizeAuto/>
              <w:default w:val="0"/>
            </w:checkBox>
          </w:ffData>
        </w:fldChar>
      </w:r>
      <w:bookmarkStart w:id="13" w:name="Kontrollkästchen7"/>
      <w:r>
        <w:instrText xml:space="preserve"> FORMCHECKBOX </w:instrText>
      </w:r>
      <w:r w:rsidR="00973E39">
        <w:fldChar w:fldCharType="separate"/>
      </w:r>
      <w:r>
        <w:fldChar w:fldCharType="end"/>
      </w:r>
      <w:bookmarkEnd w:id="13"/>
      <w:r>
        <w:tab/>
        <w:t xml:space="preserve">nicht vorgespannt </w:t>
      </w:r>
      <w:r>
        <w:tab/>
      </w:r>
      <w:r>
        <w:fldChar w:fldCharType="begin">
          <w:ffData>
            <w:name w:val="Kontrollkästchen8"/>
            <w:enabled/>
            <w:calcOnExit w:val="0"/>
            <w:checkBox>
              <w:sizeAuto/>
              <w:default w:val="0"/>
            </w:checkBox>
          </w:ffData>
        </w:fldChar>
      </w:r>
      <w:bookmarkStart w:id="14" w:name="Kontrollkästchen8"/>
      <w:r>
        <w:instrText xml:space="preserve"> FORMCHECKBOX </w:instrText>
      </w:r>
      <w:r w:rsidR="00973E39">
        <w:fldChar w:fldCharType="separate"/>
      </w:r>
      <w:r>
        <w:fldChar w:fldCharType="end"/>
      </w:r>
      <w:bookmarkEnd w:id="14"/>
      <w:r>
        <w:t xml:space="preserve"> TVG </w:t>
      </w:r>
      <w:r>
        <w:tab/>
      </w:r>
      <w:r>
        <w:fldChar w:fldCharType="begin">
          <w:ffData>
            <w:name w:val="Kontrollkästchen9"/>
            <w:enabled/>
            <w:calcOnExit w:val="0"/>
            <w:checkBox>
              <w:sizeAuto/>
              <w:default w:val="0"/>
            </w:checkBox>
          </w:ffData>
        </w:fldChar>
      </w:r>
      <w:bookmarkStart w:id="15" w:name="Kontrollkästchen9"/>
      <w:r>
        <w:instrText xml:space="preserve"> FORMCHECKBOX </w:instrText>
      </w:r>
      <w:r w:rsidR="00973E39">
        <w:fldChar w:fldCharType="separate"/>
      </w:r>
      <w:r>
        <w:fldChar w:fldCharType="end"/>
      </w:r>
      <w:bookmarkEnd w:id="15"/>
      <w:r w:rsidR="009947F7">
        <w:t xml:space="preserve"> </w:t>
      </w:r>
      <w:r>
        <w:t>ESG</w:t>
      </w:r>
    </w:p>
    <w:p w:rsidR="000F602F" w:rsidRDefault="000F602F" w:rsidP="000F602F">
      <w:pPr>
        <w:tabs>
          <w:tab w:val="left" w:pos="2552"/>
        </w:tabs>
        <w:spacing w:line="240" w:lineRule="auto"/>
        <w:ind w:left="2124" w:hanging="2124"/>
        <w:jc w:val="both"/>
      </w:pPr>
    </w:p>
    <w:p w:rsidR="000F602F" w:rsidRDefault="000F602F" w:rsidP="000F602F">
      <w:pPr>
        <w:tabs>
          <w:tab w:val="left" w:pos="2552"/>
        </w:tabs>
        <w:spacing w:line="240" w:lineRule="auto"/>
        <w:ind w:left="2124" w:hanging="2124"/>
        <w:jc w:val="both"/>
      </w:pPr>
      <w:r>
        <w:tab/>
      </w:r>
      <w:r>
        <w:fldChar w:fldCharType="begin">
          <w:ffData>
            <w:name w:val="Kontrollkästchen10"/>
            <w:enabled/>
            <w:calcOnExit w:val="0"/>
            <w:checkBox>
              <w:sizeAuto/>
              <w:default w:val="0"/>
            </w:checkBox>
          </w:ffData>
        </w:fldChar>
      </w:r>
      <w:bookmarkStart w:id="16" w:name="Kontrollkästchen10"/>
      <w:r>
        <w:instrText xml:space="preserve"> FORMCHECKBOX </w:instrText>
      </w:r>
      <w:r w:rsidR="00973E39">
        <w:fldChar w:fldCharType="separate"/>
      </w:r>
      <w:r>
        <w:fldChar w:fldCharType="end"/>
      </w:r>
      <w:bookmarkEnd w:id="16"/>
      <w:r w:rsidR="009947F7">
        <w:t xml:space="preserve"> 3</w:t>
      </w:r>
      <w:r>
        <w:t>,0 mm</w:t>
      </w:r>
      <w:r>
        <w:tab/>
      </w:r>
      <w:r>
        <w:fldChar w:fldCharType="begin">
          <w:ffData>
            <w:name w:val="Kontrollkästchen11"/>
            <w:enabled/>
            <w:calcOnExit w:val="0"/>
            <w:checkBox>
              <w:sizeAuto/>
              <w:default w:val="0"/>
            </w:checkBox>
          </w:ffData>
        </w:fldChar>
      </w:r>
      <w:bookmarkStart w:id="17" w:name="Kontrollkästchen11"/>
      <w:r>
        <w:instrText xml:space="preserve"> FORMCHECKBOX </w:instrText>
      </w:r>
      <w:r w:rsidR="00973E39">
        <w:fldChar w:fldCharType="separate"/>
      </w:r>
      <w:r>
        <w:fldChar w:fldCharType="end"/>
      </w:r>
      <w:bookmarkEnd w:id="17"/>
      <w:r w:rsidR="009947F7">
        <w:t xml:space="preserve"> 4</w:t>
      </w:r>
      <w:r>
        <w:t>,0 mm</w:t>
      </w:r>
      <w:r>
        <w:tab/>
      </w:r>
    </w:p>
    <w:p w:rsidR="009947F7" w:rsidRDefault="009947F7" w:rsidP="000F602F">
      <w:pPr>
        <w:tabs>
          <w:tab w:val="left" w:pos="2552"/>
        </w:tabs>
        <w:spacing w:line="240" w:lineRule="auto"/>
        <w:ind w:left="2124" w:hanging="2124"/>
        <w:jc w:val="both"/>
      </w:pPr>
    </w:p>
    <w:p w:rsidR="00A54D83" w:rsidRDefault="00A54D83" w:rsidP="00A34FAF">
      <w:pPr>
        <w:spacing w:line="240" w:lineRule="auto"/>
      </w:pPr>
    </w:p>
    <w:p w:rsidR="0035526D" w:rsidRDefault="0035526D" w:rsidP="0035526D">
      <w:pPr>
        <w:spacing w:line="240" w:lineRule="auto"/>
        <w:jc w:val="both"/>
      </w:pPr>
      <w:r>
        <w:t>Bei Bedarf weitere Positionen hinzufügen:</w:t>
      </w:r>
    </w:p>
    <w:p w:rsidR="0035526D" w:rsidRDefault="0035526D" w:rsidP="0035526D">
      <w:pPr>
        <w:spacing w:line="240" w:lineRule="auto"/>
        <w:jc w:val="both"/>
      </w:pPr>
    </w:p>
    <w:p w:rsidR="0035526D" w:rsidRDefault="0035526D" w:rsidP="0035526D">
      <w:pPr>
        <w:spacing w:line="240" w:lineRule="auto"/>
        <w:jc w:val="both"/>
        <w:rPr>
          <w:sz w:val="16"/>
        </w:rPr>
      </w:pPr>
      <w:r>
        <w:softHyphen/>
      </w:r>
      <w:r>
        <w:softHyphen/>
      </w:r>
      <w:r>
        <w:softHyphen/>
      </w:r>
      <w:r>
        <w:softHyphen/>
      </w:r>
      <w:r>
        <w:softHyphen/>
      </w:r>
      <w:r>
        <w:softHyphen/>
      </w:r>
      <w:r>
        <w:softHyphen/>
      </w:r>
      <w:r>
        <w:softHyphen/>
      </w:r>
      <w:r>
        <w:softHyphen/>
      </w:r>
      <w:r>
        <w:softHyphen/>
      </w:r>
      <w:r>
        <w:softHyphen/>
      </w:r>
      <w:r>
        <w:softHyphen/>
      </w:r>
      <w:r>
        <w:softHyphen/>
      </w:r>
      <w:r>
        <w:softHyphen/>
      </w:r>
      <w:r>
        <w:softHyphen/>
      </w:r>
      <w:r>
        <w:softHyphen/>
      </w:r>
      <w:r>
        <w:fldChar w:fldCharType="begin">
          <w:ffData>
            <w:name w:val="Text8"/>
            <w:enabled/>
            <w:calcOnExit w:val="0"/>
            <w:textInput/>
          </w:ffData>
        </w:fldChar>
      </w:r>
      <w:bookmarkStart w:id="18" w:name="Text8"/>
      <w:r>
        <w:instrText xml:space="preserve"> FORMTEXT </w:instrText>
      </w:r>
      <w:r>
        <w:fldChar w:fldCharType="separate"/>
      </w:r>
      <w:r>
        <w:rPr>
          <w:noProof/>
        </w:rPr>
        <w:t> </w:t>
      </w:r>
      <w:r>
        <w:rPr>
          <w:noProof/>
        </w:rPr>
        <w:t> </w:t>
      </w:r>
      <w:r>
        <w:rPr>
          <w:noProof/>
        </w:rPr>
        <w:t> </w:t>
      </w:r>
      <w:r>
        <w:rPr>
          <w:noProof/>
        </w:rPr>
        <w:t> </w:t>
      </w:r>
      <w:r>
        <w:rPr>
          <w:noProof/>
        </w:rPr>
        <w:t> </w:t>
      </w:r>
      <w:r>
        <w:fldChar w:fldCharType="end"/>
      </w:r>
      <w:bookmarkEnd w:id="18"/>
    </w:p>
    <w:p w:rsidR="0035526D" w:rsidRDefault="0035526D" w:rsidP="0035526D">
      <w:pPr>
        <w:spacing w:line="240" w:lineRule="auto"/>
        <w:jc w:val="both"/>
        <w:rPr>
          <w:sz w:val="16"/>
        </w:rPr>
      </w:pPr>
    </w:p>
    <w:p w:rsidR="00A34FAF" w:rsidRDefault="00A34FAF" w:rsidP="0035526D">
      <w:pPr>
        <w:spacing w:line="240" w:lineRule="auto"/>
        <w:jc w:val="both"/>
        <w:rPr>
          <w:sz w:val="16"/>
        </w:rPr>
      </w:pPr>
    </w:p>
    <w:p w:rsidR="00A34FAF" w:rsidRDefault="00A34FAF" w:rsidP="0035526D">
      <w:pPr>
        <w:spacing w:line="240" w:lineRule="auto"/>
        <w:jc w:val="both"/>
        <w:rPr>
          <w:sz w:val="16"/>
        </w:rPr>
      </w:pPr>
    </w:p>
    <w:p w:rsidR="00A34FAF" w:rsidRDefault="00A34FAF" w:rsidP="0035526D">
      <w:pPr>
        <w:spacing w:line="240" w:lineRule="auto"/>
        <w:jc w:val="both"/>
        <w:rPr>
          <w:sz w:val="16"/>
        </w:rPr>
      </w:pPr>
    </w:p>
    <w:p w:rsidR="00A34FAF" w:rsidRDefault="00A34FAF" w:rsidP="0035526D">
      <w:pPr>
        <w:spacing w:line="240" w:lineRule="auto"/>
        <w:jc w:val="both"/>
        <w:rPr>
          <w:sz w:val="16"/>
        </w:rPr>
      </w:pPr>
    </w:p>
    <w:p w:rsidR="00A34FAF" w:rsidRDefault="00A34FAF" w:rsidP="0035526D">
      <w:pPr>
        <w:spacing w:line="240" w:lineRule="auto"/>
        <w:jc w:val="both"/>
        <w:rPr>
          <w:sz w:val="16"/>
        </w:rPr>
      </w:pPr>
    </w:p>
    <w:p w:rsidR="00A34FAF" w:rsidRDefault="00A34FAF" w:rsidP="0035526D">
      <w:pPr>
        <w:spacing w:line="240" w:lineRule="auto"/>
        <w:jc w:val="both"/>
        <w:rPr>
          <w:sz w:val="16"/>
        </w:rPr>
      </w:pPr>
    </w:p>
    <w:p w:rsidR="00A34FAF" w:rsidRDefault="00A34FAF" w:rsidP="0035526D">
      <w:pPr>
        <w:spacing w:line="240" w:lineRule="auto"/>
        <w:jc w:val="both"/>
        <w:rPr>
          <w:sz w:val="16"/>
        </w:rPr>
      </w:pPr>
    </w:p>
    <w:p w:rsidR="00254A6F" w:rsidRDefault="00254A6F" w:rsidP="0035526D">
      <w:pPr>
        <w:spacing w:line="240" w:lineRule="auto"/>
        <w:jc w:val="both"/>
        <w:rPr>
          <w:sz w:val="16"/>
        </w:rPr>
      </w:pPr>
    </w:p>
    <w:p w:rsidR="00C82E9B" w:rsidRDefault="00C82E9B" w:rsidP="0035526D">
      <w:pPr>
        <w:spacing w:line="240" w:lineRule="auto"/>
        <w:jc w:val="both"/>
      </w:pPr>
    </w:p>
    <w:p w:rsidR="0035526D" w:rsidRPr="00C82E9B" w:rsidRDefault="0035526D" w:rsidP="0035526D">
      <w:pPr>
        <w:spacing w:line="240" w:lineRule="auto"/>
        <w:jc w:val="both"/>
      </w:pPr>
      <w:r w:rsidRPr="00C82E9B">
        <w:lastRenderedPageBreak/>
        <w:t>Für weitere Informationen wenden Sie sich bitte an:</w:t>
      </w:r>
    </w:p>
    <w:p w:rsidR="0035526D" w:rsidRPr="00C82E9B" w:rsidRDefault="0035526D" w:rsidP="0035526D">
      <w:pPr>
        <w:spacing w:line="240" w:lineRule="auto"/>
        <w:jc w:val="both"/>
      </w:pPr>
    </w:p>
    <w:p w:rsidR="00C82E9B" w:rsidRPr="007F7738" w:rsidRDefault="00A34FAF" w:rsidP="00C82E9B">
      <w:pPr>
        <w:pStyle w:val="Adresskopfschottfett"/>
        <w:framePr w:w="0" w:hRule="auto" w:hSpace="0" w:wrap="auto" w:vAnchor="margin" w:hAnchor="text" w:xAlign="left" w:yAlign="inline"/>
        <w:rPr>
          <w:b w:val="0"/>
          <w:bCs/>
          <w:sz w:val="22"/>
        </w:rPr>
      </w:pPr>
      <w:r>
        <w:rPr>
          <w:b w:val="0"/>
          <w:bCs/>
          <w:sz w:val="22"/>
        </w:rPr>
        <w:t>Processed Glass</w:t>
      </w:r>
    </w:p>
    <w:p w:rsidR="00C82E9B" w:rsidRPr="007F7738" w:rsidRDefault="00C82E9B" w:rsidP="00C82E9B">
      <w:pPr>
        <w:pStyle w:val="Adresskopfschottfett"/>
        <w:framePr w:w="0" w:hRule="auto" w:hSpace="0" w:wrap="auto" w:vAnchor="margin" w:hAnchor="text" w:xAlign="left" w:yAlign="inline"/>
        <w:rPr>
          <w:sz w:val="22"/>
        </w:rPr>
      </w:pPr>
      <w:r w:rsidRPr="007F7738">
        <w:rPr>
          <w:sz w:val="22"/>
        </w:rPr>
        <w:t>SCHOTT AG</w:t>
      </w:r>
    </w:p>
    <w:p w:rsidR="00C82E9B" w:rsidRPr="00AF28A9" w:rsidRDefault="00C82E9B" w:rsidP="00C82E9B">
      <w:pPr>
        <w:pStyle w:val="AdresseSchottobenrechts"/>
        <w:framePr w:w="0" w:hRule="auto" w:hSpace="0" w:wrap="auto" w:vAnchor="margin" w:hAnchor="text" w:xAlign="left" w:yAlign="inline"/>
        <w:rPr>
          <w:sz w:val="22"/>
        </w:rPr>
      </w:pPr>
      <w:r w:rsidRPr="00AF28A9">
        <w:rPr>
          <w:sz w:val="22"/>
        </w:rPr>
        <w:t>Hattenbergstraße 10</w:t>
      </w:r>
      <w:r w:rsidRPr="00AF28A9">
        <w:rPr>
          <w:sz w:val="22"/>
        </w:rPr>
        <w:br/>
        <w:t>55122 Mainz</w:t>
      </w:r>
      <w:r w:rsidRPr="00AF28A9">
        <w:rPr>
          <w:sz w:val="22"/>
        </w:rPr>
        <w:br/>
        <w:t>Germany</w:t>
      </w:r>
    </w:p>
    <w:p w:rsidR="00C82E9B" w:rsidRPr="00AF28A9" w:rsidRDefault="00C82E9B" w:rsidP="00C82E9B">
      <w:pPr>
        <w:pStyle w:val="AdresseSchottobenrechts"/>
        <w:framePr w:w="0" w:hRule="auto" w:hSpace="0" w:wrap="auto" w:vAnchor="margin" w:hAnchor="text" w:xAlign="left" w:yAlign="inline"/>
        <w:tabs>
          <w:tab w:val="left" w:pos="560"/>
        </w:tabs>
        <w:rPr>
          <w:sz w:val="22"/>
        </w:rPr>
      </w:pPr>
      <w:r w:rsidRPr="00AF28A9">
        <w:rPr>
          <w:sz w:val="22"/>
        </w:rPr>
        <w:t xml:space="preserve">Telefon </w:t>
      </w:r>
      <w:r w:rsidRPr="00AF28A9">
        <w:rPr>
          <w:sz w:val="22"/>
        </w:rPr>
        <w:tab/>
        <w:t>+49 (</w:t>
      </w:r>
      <w:r w:rsidRPr="00166275">
        <w:rPr>
          <w:sz w:val="22"/>
        </w:rPr>
        <w:t xml:space="preserve">0)6131/ 66 - </w:t>
      </w:r>
      <w:r w:rsidR="00A34FAF">
        <w:rPr>
          <w:sz w:val="22"/>
        </w:rPr>
        <w:t>2678</w:t>
      </w:r>
      <w:r w:rsidRPr="00166275">
        <w:rPr>
          <w:sz w:val="22"/>
        </w:rPr>
        <w:br/>
        <w:t>Telefax</w:t>
      </w:r>
      <w:r w:rsidRPr="00166275">
        <w:rPr>
          <w:sz w:val="22"/>
        </w:rPr>
        <w:tab/>
        <w:t>+49 (0)</w:t>
      </w:r>
      <w:r w:rsidR="007F7738" w:rsidRPr="00166275">
        <w:rPr>
          <w:sz w:val="22"/>
        </w:rPr>
        <w:t>6131/ 66 - 2525</w:t>
      </w:r>
      <w:r w:rsidRPr="00166275">
        <w:rPr>
          <w:sz w:val="22"/>
        </w:rPr>
        <w:tab/>
      </w:r>
      <w:r w:rsidRPr="00AF28A9">
        <w:rPr>
          <w:sz w:val="22"/>
        </w:rPr>
        <w:br/>
      </w:r>
      <w:hyperlink r:id="rId38" w:history="1">
        <w:r w:rsidRPr="00AF28A9">
          <w:rPr>
            <w:rStyle w:val="Hyperlink"/>
            <w:sz w:val="22"/>
          </w:rPr>
          <w:t>www.schott.com/architecture</w:t>
        </w:r>
      </w:hyperlink>
    </w:p>
    <w:p w:rsidR="003F419B" w:rsidRPr="00AF28A9" w:rsidRDefault="00973E39" w:rsidP="00C82E9B">
      <w:pPr>
        <w:pStyle w:val="AdresseSchottobenrechts"/>
        <w:framePr w:w="0" w:hRule="auto" w:hSpace="0" w:wrap="auto" w:vAnchor="margin" w:hAnchor="text" w:xAlign="left" w:yAlign="inline"/>
        <w:tabs>
          <w:tab w:val="left" w:pos="560"/>
        </w:tabs>
        <w:rPr>
          <w:sz w:val="22"/>
        </w:rPr>
      </w:pPr>
      <w:hyperlink r:id="rId39" w:history="1">
        <w:r w:rsidR="00C82E9B" w:rsidRPr="00AF28A9">
          <w:rPr>
            <w:rStyle w:val="Hyperlink"/>
            <w:sz w:val="22"/>
          </w:rPr>
          <w:t>info.architecture@schott.com</w:t>
        </w:r>
      </w:hyperlink>
      <w:r w:rsidR="00C82E9B" w:rsidRPr="00AF28A9">
        <w:rPr>
          <w:sz w:val="22"/>
        </w:rPr>
        <w:t xml:space="preserve"> </w:t>
      </w:r>
    </w:p>
    <w:p w:rsidR="003F419B" w:rsidRPr="00AF28A9" w:rsidRDefault="003F419B">
      <w:pPr>
        <w:jc w:val="both"/>
        <w:sectPr w:rsidR="003F419B" w:rsidRPr="00AF28A9" w:rsidSect="00A34FAF">
          <w:type w:val="continuous"/>
          <w:pgSz w:w="11906" w:h="16838" w:code="9"/>
          <w:pgMar w:top="1871" w:right="1418" w:bottom="1985" w:left="1418" w:header="709" w:footer="709" w:gutter="0"/>
          <w:cols w:space="708"/>
          <w:docGrid w:linePitch="360"/>
        </w:sectPr>
      </w:pPr>
    </w:p>
    <w:p w:rsidR="00A34FAF" w:rsidRDefault="00A34FAF"/>
    <w:p w:rsidR="00A34FAF" w:rsidRDefault="00A34FAF" w:rsidP="00A34FAF"/>
    <w:p w:rsidR="003F419B" w:rsidRPr="00A34FAF" w:rsidRDefault="00A34FAF" w:rsidP="00A34FAF">
      <w:pPr>
        <w:tabs>
          <w:tab w:val="left" w:pos="3585"/>
        </w:tabs>
      </w:pPr>
      <w:r>
        <w:tab/>
      </w:r>
    </w:p>
    <w:sectPr w:rsidR="003F419B" w:rsidRPr="00A34FAF">
      <w:headerReference w:type="even" r:id="rId40"/>
      <w:type w:val="continuous"/>
      <w:pgSz w:w="11906" w:h="16838" w:code="9"/>
      <w:pgMar w:top="1871" w:right="1418" w:bottom="1985" w:left="1418" w:header="709" w:footer="709" w:gutter="0"/>
      <w:cols w:space="708"/>
      <w:formProt w:val="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AD3A5B" w:rsidRDefault="00AD3A5B">
      <w:r>
        <w:separator/>
      </w:r>
    </w:p>
  </w:endnote>
  <w:endnote w:type="continuationSeparator" w:id="0">
    <w:p w:rsidR="00AD3A5B" w:rsidRDefault="00AD3A5B">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10002FF" w:usb1="4000ACFF" w:usb2="00000009" w:usb3="00000000" w:csb0="000001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sdt>
    <w:sdtPr>
      <w:rPr>
        <w:sz w:val="20"/>
        <w:szCs w:val="20"/>
      </w:rPr>
      <w:id w:val="1197042330"/>
      <w:docPartObj>
        <w:docPartGallery w:val="Page Numbers (Bottom of Page)"/>
        <w:docPartUnique/>
      </w:docPartObj>
    </w:sdtPr>
    <w:sdtEndPr/>
    <w:sdtContent>
      <w:p w:rsidR="00667381" w:rsidRPr="00C82E9B" w:rsidRDefault="00667381" w:rsidP="0035526D">
        <w:pPr>
          <w:pStyle w:val="Fuzeile"/>
          <w:jc w:val="right"/>
          <w:rPr>
            <w:sz w:val="20"/>
            <w:szCs w:val="20"/>
          </w:rPr>
        </w:pPr>
        <w:r w:rsidRPr="00C82E9B">
          <w:rPr>
            <w:sz w:val="20"/>
            <w:szCs w:val="20"/>
          </w:rPr>
          <w:t xml:space="preserve"> Seite </w:t>
        </w:r>
        <w:r w:rsidRPr="0044472B">
          <w:rPr>
            <w:b/>
            <w:sz w:val="20"/>
            <w:szCs w:val="20"/>
          </w:rPr>
          <w:fldChar w:fldCharType="begin"/>
        </w:r>
        <w:r w:rsidRPr="0044472B">
          <w:rPr>
            <w:b/>
            <w:sz w:val="20"/>
            <w:szCs w:val="20"/>
          </w:rPr>
          <w:instrText>PAGE   \* MERGEFORMAT</w:instrText>
        </w:r>
        <w:r w:rsidRPr="0044472B">
          <w:rPr>
            <w:b/>
            <w:sz w:val="20"/>
            <w:szCs w:val="20"/>
          </w:rPr>
          <w:fldChar w:fldCharType="separate"/>
        </w:r>
        <w:r w:rsidR="00973E39">
          <w:rPr>
            <w:b/>
            <w:noProof/>
            <w:sz w:val="20"/>
            <w:szCs w:val="20"/>
          </w:rPr>
          <w:t>2</w:t>
        </w:r>
        <w:r w:rsidRPr="0044472B">
          <w:rPr>
            <w:b/>
            <w:sz w:val="20"/>
            <w:szCs w:val="20"/>
          </w:rPr>
          <w:fldChar w:fldCharType="end"/>
        </w:r>
        <w:r w:rsidR="0035526D" w:rsidRPr="00C82E9B">
          <w:rPr>
            <w:sz w:val="20"/>
            <w:szCs w:val="20"/>
          </w:rPr>
          <w:t xml:space="preserve"> von </w:t>
        </w:r>
        <w:r w:rsidR="00254A6F">
          <w:rPr>
            <w:sz w:val="20"/>
            <w:szCs w:val="20"/>
          </w:rPr>
          <w:t>3</w:t>
        </w:r>
      </w:p>
    </w:sdtContent>
  </w:sdt>
  <w:p w:rsidR="00667381" w:rsidRPr="00C82E9B" w:rsidRDefault="00667381">
    <w:pPr>
      <w:pStyle w:val="Fuzeile"/>
      <w:rPr>
        <w:sz w:val="20"/>
        <w:szCs w:val="20"/>
      </w:rP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35526D" w:rsidRPr="00B76335" w:rsidRDefault="0035526D">
    <w:pPr>
      <w:pStyle w:val="Fuzeile"/>
      <w:jc w:val="right"/>
      <w:rPr>
        <w:sz w:val="20"/>
        <w:szCs w:val="20"/>
      </w:rPr>
    </w:pPr>
    <w:r w:rsidRPr="00B76335">
      <w:rPr>
        <w:sz w:val="20"/>
        <w:szCs w:val="20"/>
      </w:rPr>
      <w:t xml:space="preserve">Seite </w:t>
    </w:r>
    <w:sdt>
      <w:sdtPr>
        <w:rPr>
          <w:sz w:val="20"/>
          <w:szCs w:val="20"/>
        </w:rPr>
        <w:id w:val="-1046678236"/>
        <w:docPartObj>
          <w:docPartGallery w:val="Page Numbers (Bottom of Page)"/>
          <w:docPartUnique/>
        </w:docPartObj>
      </w:sdtPr>
      <w:sdtEndPr/>
      <w:sdtContent>
        <w:r w:rsidRPr="00B76335">
          <w:rPr>
            <w:b/>
            <w:sz w:val="20"/>
            <w:szCs w:val="20"/>
          </w:rPr>
          <w:fldChar w:fldCharType="begin"/>
        </w:r>
        <w:r w:rsidRPr="00B76335">
          <w:rPr>
            <w:b/>
            <w:sz w:val="20"/>
            <w:szCs w:val="20"/>
          </w:rPr>
          <w:instrText>PAGE   \* MERGEFORMAT</w:instrText>
        </w:r>
        <w:r w:rsidRPr="00B76335">
          <w:rPr>
            <w:b/>
            <w:sz w:val="20"/>
            <w:szCs w:val="20"/>
          </w:rPr>
          <w:fldChar w:fldCharType="separate"/>
        </w:r>
        <w:r w:rsidR="00973E39">
          <w:rPr>
            <w:b/>
            <w:noProof/>
            <w:sz w:val="20"/>
            <w:szCs w:val="20"/>
          </w:rPr>
          <w:t>1</w:t>
        </w:r>
        <w:r w:rsidRPr="00B76335">
          <w:rPr>
            <w:b/>
            <w:sz w:val="20"/>
            <w:szCs w:val="20"/>
          </w:rPr>
          <w:fldChar w:fldCharType="end"/>
        </w:r>
        <w:r w:rsidRPr="00B76335">
          <w:rPr>
            <w:sz w:val="20"/>
            <w:szCs w:val="20"/>
          </w:rPr>
          <w:t xml:space="preserve"> von </w:t>
        </w:r>
        <w:r w:rsidR="00254A6F">
          <w:rPr>
            <w:sz w:val="20"/>
            <w:szCs w:val="20"/>
          </w:rPr>
          <w:t>3</w:t>
        </w:r>
      </w:sdtContent>
    </w:sdt>
  </w:p>
  <w:p w:rsidR="0035526D" w:rsidRDefault="0035526D">
    <w:pPr>
      <w:pStyle w:val="Fuzeile"/>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AD3A5B" w:rsidRDefault="00AD3A5B">
      <w:r>
        <w:separator/>
      </w:r>
    </w:p>
  </w:footnote>
  <w:footnote w:type="continuationSeparator" w:id="0">
    <w:p w:rsidR="00AD3A5B" w:rsidRDefault="00AD3A5B">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9B4E57" w:rsidRDefault="00667381" w:rsidP="00667381">
    <w:pPr>
      <w:pStyle w:val="Kopfzeile"/>
      <w:jc w:val="right"/>
      <w:rPr>
        <w:sz w:val="20"/>
      </w:rPr>
    </w:pPr>
    <w:r>
      <w:rPr>
        <w:noProof/>
        <w:lang w:eastAsia="de-DE"/>
      </w:rPr>
      <w:drawing>
        <wp:inline distT="0" distB="0" distL="0" distR="0" wp14:anchorId="0863CFDC" wp14:editId="7829DD33">
          <wp:extent cx="1398944" cy="876300"/>
          <wp:effectExtent l="0" t="0" r="0" b="0"/>
          <wp:docPr id="3"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CH_Logo_Stage_CMYK_A4.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98726" cy="876164"/>
                  </a:xfrm>
                  <a:prstGeom prst="rect">
                    <a:avLst/>
                  </a:prstGeom>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667381" w:rsidRPr="00FF5584" w:rsidRDefault="00667381" w:rsidP="00667381">
    <w:pPr>
      <w:framePr w:w="5805" w:h="1771" w:hRule="exact" w:hSpace="142" w:wrap="around" w:vAnchor="page" w:hAnchor="page" w:x="1419" w:y="2723"/>
      <w:jc w:val="both"/>
      <w:rPr>
        <w:b/>
        <w:color w:val="0070C0"/>
        <w:sz w:val="28"/>
        <w:szCs w:val="28"/>
      </w:rPr>
    </w:pPr>
    <w:r w:rsidRPr="00FF5584">
      <w:rPr>
        <w:b/>
        <w:color w:val="0070C0"/>
        <w:sz w:val="28"/>
        <w:szCs w:val="28"/>
      </w:rPr>
      <w:t>Ausschreibungstext</w:t>
    </w:r>
  </w:p>
  <w:p w:rsidR="00667381" w:rsidRPr="00FF5584" w:rsidRDefault="00667381" w:rsidP="00667381">
    <w:pPr>
      <w:framePr w:w="5805" w:h="1771" w:hRule="exact" w:hSpace="142" w:wrap="around" w:vAnchor="page" w:hAnchor="page" w:x="1419" w:y="2723"/>
      <w:jc w:val="both"/>
      <w:rPr>
        <w:color w:val="0070C0"/>
      </w:rPr>
    </w:pPr>
  </w:p>
  <w:p w:rsidR="00ED786E" w:rsidRPr="00FF5584" w:rsidRDefault="00667381" w:rsidP="00667381">
    <w:pPr>
      <w:framePr w:w="5805" w:h="1771" w:hRule="exact" w:hSpace="142" w:wrap="around" w:vAnchor="page" w:hAnchor="page" w:x="1419" w:y="2723"/>
      <w:jc w:val="both"/>
      <w:rPr>
        <w:b/>
        <w:color w:val="0070C0"/>
        <w:sz w:val="28"/>
        <w:szCs w:val="28"/>
      </w:rPr>
    </w:pPr>
    <w:r w:rsidRPr="00FF5584">
      <w:rPr>
        <w:b/>
        <w:color w:val="0070C0"/>
        <w:sz w:val="28"/>
        <w:szCs w:val="28"/>
      </w:rPr>
      <w:t xml:space="preserve">SCHOTT </w:t>
    </w:r>
    <w:r w:rsidR="00ED786E" w:rsidRPr="00FF5584">
      <w:rPr>
        <w:b/>
        <w:color w:val="0070C0"/>
        <w:sz w:val="28"/>
        <w:szCs w:val="28"/>
      </w:rPr>
      <w:t>Restaurierungsglas</w:t>
    </w:r>
  </w:p>
  <w:p w:rsidR="00667381" w:rsidRDefault="009947F7" w:rsidP="00667381">
    <w:pPr>
      <w:framePr w:w="5805" w:h="1771" w:hRule="exact" w:hSpace="142" w:wrap="around" w:vAnchor="page" w:hAnchor="page" w:x="1419" w:y="2723"/>
      <w:jc w:val="both"/>
      <w:rPr>
        <w:b/>
        <w:color w:val="0070C0"/>
        <w:sz w:val="28"/>
        <w:szCs w:val="28"/>
      </w:rPr>
    </w:pPr>
    <w:r w:rsidRPr="00FF5584">
      <w:rPr>
        <w:b/>
        <w:color w:val="0070C0"/>
        <w:sz w:val="28"/>
        <w:szCs w:val="28"/>
      </w:rPr>
      <w:t>RESTOVER</w:t>
    </w:r>
    <w:r w:rsidRPr="00FF5584">
      <w:rPr>
        <w:b/>
        <w:color w:val="0070C0"/>
        <w:sz w:val="28"/>
        <w:szCs w:val="28"/>
        <w:vertAlign w:val="superscript"/>
      </w:rPr>
      <w:t>®</w:t>
    </w:r>
    <w:r w:rsidR="00667381" w:rsidRPr="00FF5584">
      <w:rPr>
        <w:b/>
        <w:color w:val="0070C0"/>
        <w:sz w:val="28"/>
        <w:szCs w:val="28"/>
      </w:rPr>
      <w:t xml:space="preserve"> </w:t>
    </w:r>
    <w:r w:rsidR="000F602F" w:rsidRPr="00FF5584">
      <w:rPr>
        <w:b/>
        <w:color w:val="0070C0"/>
        <w:sz w:val="28"/>
        <w:szCs w:val="28"/>
      </w:rPr>
      <w:t>Verbundsicherheitsglas</w:t>
    </w:r>
  </w:p>
  <w:p w:rsidR="00FF5584" w:rsidRDefault="00FF5584" w:rsidP="00667381">
    <w:pPr>
      <w:framePr w:w="5805" w:h="1771" w:hRule="exact" w:hSpace="142" w:wrap="around" w:vAnchor="page" w:hAnchor="page" w:x="1419" w:y="2723"/>
      <w:jc w:val="both"/>
      <w:rPr>
        <w:b/>
        <w:color w:val="0070C0"/>
        <w:sz w:val="28"/>
        <w:szCs w:val="28"/>
      </w:rPr>
    </w:pPr>
  </w:p>
  <w:p w:rsidR="00FF5584" w:rsidRPr="00FF5584" w:rsidRDefault="00FF5584" w:rsidP="00667381">
    <w:pPr>
      <w:framePr w:w="5805" w:h="1771" w:hRule="exact" w:hSpace="142" w:wrap="around" w:vAnchor="page" w:hAnchor="page" w:x="1419" w:y="2723"/>
      <w:jc w:val="both"/>
      <w:rPr>
        <w:b/>
        <w:color w:val="0070C0"/>
        <w:sz w:val="28"/>
        <w:szCs w:val="28"/>
      </w:rPr>
    </w:pPr>
  </w:p>
  <w:p w:rsidR="00667381" w:rsidRPr="00667381" w:rsidRDefault="00667381" w:rsidP="00667381">
    <w:pPr>
      <w:framePr w:w="5805" w:h="1771" w:hRule="exact" w:hSpace="142" w:wrap="around" w:vAnchor="page" w:hAnchor="page" w:x="1419" w:y="2723"/>
      <w:jc w:val="both"/>
      <w:rPr>
        <w:b/>
        <w:sz w:val="28"/>
        <w:szCs w:val="28"/>
      </w:rPr>
    </w:pPr>
  </w:p>
  <w:p w:rsidR="00667381" w:rsidRDefault="00667381" w:rsidP="00667381">
    <w:pPr>
      <w:framePr w:w="5805" w:h="1771" w:hRule="exact" w:hSpace="142" w:wrap="around" w:vAnchor="page" w:hAnchor="page" w:x="1419" w:y="2723"/>
      <w:spacing w:line="240" w:lineRule="auto"/>
      <w:jc w:val="both"/>
    </w:pPr>
  </w:p>
  <w:p w:rsidR="00F747F1" w:rsidRPr="00F747F1" w:rsidRDefault="00FF5584" w:rsidP="00F747F1">
    <w:pPr>
      <w:pStyle w:val="Adresskopfschottfett"/>
      <w:framePr w:w="2505" w:wrap="around" w:x="8259"/>
      <w:rPr>
        <w:b w:val="0"/>
        <w:bCs/>
      </w:rPr>
    </w:pPr>
    <w:r>
      <w:rPr>
        <w:b w:val="0"/>
        <w:bCs/>
      </w:rPr>
      <w:t>Processed Glass</w:t>
    </w:r>
  </w:p>
  <w:p w:rsidR="009B4E57" w:rsidRPr="007F7738" w:rsidRDefault="009B4E57" w:rsidP="0035526D">
    <w:pPr>
      <w:pStyle w:val="Adresskopfschottfett"/>
      <w:framePr w:w="2505" w:wrap="around" w:x="8259"/>
    </w:pPr>
    <w:r w:rsidRPr="007F7738">
      <w:t>SCHOTT AG</w:t>
    </w:r>
  </w:p>
  <w:p w:rsidR="009B4E57" w:rsidRDefault="009B4E57" w:rsidP="0035526D">
    <w:pPr>
      <w:pStyle w:val="AdresseSchottobenrechts"/>
      <w:framePr w:w="2505" w:wrap="around" w:x="8259"/>
    </w:pPr>
    <w:r>
      <w:t>Hattenbergstraße 10</w:t>
    </w:r>
    <w:r>
      <w:br/>
      <w:t>55122 Mainz</w:t>
    </w:r>
    <w:r>
      <w:br/>
      <w:t>Germany</w:t>
    </w:r>
  </w:p>
  <w:p w:rsidR="00667381" w:rsidRDefault="009B4E57" w:rsidP="0035526D">
    <w:pPr>
      <w:pStyle w:val="AdresseSchottobenrechts"/>
      <w:framePr w:w="2505" w:wrap="around" w:x="8259"/>
      <w:tabs>
        <w:tab w:val="left" w:pos="560"/>
      </w:tabs>
    </w:pPr>
    <w:r>
      <w:t xml:space="preserve">Telefon </w:t>
    </w:r>
    <w:r>
      <w:tab/>
    </w:r>
    <w:r w:rsidRPr="00166275">
      <w:t>+49 (0)6131/</w:t>
    </w:r>
    <w:r w:rsidRPr="00166275">
      <w:rPr>
        <w:sz w:val="4"/>
      </w:rPr>
      <w:t xml:space="preserve"> </w:t>
    </w:r>
    <w:r w:rsidRPr="00166275">
      <w:t>66</w:t>
    </w:r>
    <w:r w:rsidRPr="00166275">
      <w:rPr>
        <w:sz w:val="4"/>
      </w:rPr>
      <w:t xml:space="preserve"> </w:t>
    </w:r>
    <w:r w:rsidRPr="00166275">
      <w:t>-</w:t>
    </w:r>
    <w:r w:rsidRPr="00166275">
      <w:rPr>
        <w:sz w:val="4"/>
      </w:rPr>
      <w:t xml:space="preserve"> </w:t>
    </w:r>
    <w:r w:rsidR="00FF5584">
      <w:t>2678</w:t>
    </w:r>
    <w:r w:rsidRPr="00166275">
      <w:br/>
      <w:t>Telefax</w:t>
    </w:r>
    <w:r w:rsidRPr="00166275">
      <w:tab/>
      <w:t xml:space="preserve"> +49 (0)</w:t>
    </w:r>
    <w:r w:rsidR="007F7738" w:rsidRPr="00166275">
      <w:t>6131/66- 2525</w:t>
    </w:r>
    <w:r>
      <w:br/>
    </w:r>
    <w:hyperlink r:id="rId1" w:history="1">
      <w:r w:rsidR="00667381" w:rsidRPr="00FA67CD">
        <w:rPr>
          <w:rStyle w:val="Hyperlink"/>
        </w:rPr>
        <w:t>www.schott.com/architecture</w:t>
      </w:r>
    </w:hyperlink>
  </w:p>
  <w:p w:rsidR="00667381" w:rsidRDefault="00973E39" w:rsidP="0035526D">
    <w:pPr>
      <w:pStyle w:val="AdresseSchottobenrechts"/>
      <w:framePr w:w="2505" w:wrap="around" w:x="8259"/>
      <w:tabs>
        <w:tab w:val="left" w:pos="560"/>
      </w:tabs>
    </w:pPr>
    <w:hyperlink r:id="rId2" w:history="1">
      <w:r w:rsidR="00667381" w:rsidRPr="00FA67CD">
        <w:rPr>
          <w:rStyle w:val="Hyperlink"/>
        </w:rPr>
        <w:t>info.architecture@schott.com</w:t>
      </w:r>
    </w:hyperlink>
    <w:r w:rsidR="00667381">
      <w:t xml:space="preserve"> </w:t>
    </w:r>
  </w:p>
  <w:p w:rsidR="009B4E57" w:rsidRDefault="00667381" w:rsidP="00667381">
    <w:pPr>
      <w:pStyle w:val="Kopfzeile"/>
      <w:jc w:val="right"/>
    </w:pPr>
    <w:r>
      <w:rPr>
        <w:noProof/>
        <w:lang w:eastAsia="de-DE"/>
      </w:rPr>
      <w:drawing>
        <wp:inline distT="0" distB="0" distL="0" distR="0" wp14:anchorId="7917D9C9" wp14:editId="230AF712">
          <wp:extent cx="1398944" cy="876300"/>
          <wp:effectExtent l="0" t="0" r="0" b="0"/>
          <wp:docPr id="6" name="Grafik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CH_Logo_Stage_CMYK_A4.jpg"/>
                  <pic:cNvPicPr/>
                </pic:nvPicPr>
                <pic:blipFill>
                  <a:blip r:embed="rId3" cstate="print">
                    <a:extLst>
                      <a:ext uri="{28A0092B-C50C-407E-A947-70E740481C1C}">
                        <a14:useLocalDpi xmlns:a14="http://schemas.microsoft.com/office/drawing/2010/main" val="0"/>
                      </a:ext>
                    </a:extLst>
                  </a:blip>
                  <a:stretch>
                    <a:fillRect/>
                  </a:stretch>
                </pic:blipFill>
                <pic:spPr>
                  <a:xfrm>
                    <a:off x="0" y="0"/>
                    <a:ext cx="1398726" cy="876164"/>
                  </a:xfrm>
                  <a:prstGeom prst="rect">
                    <a:avLst/>
                  </a:prstGeom>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9B4E57" w:rsidRDefault="009B4E57"/>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82"/>
    <w:multiLevelType w:val="singleLevel"/>
    <w:tmpl w:val="98FEDA42"/>
    <w:lvl w:ilvl="0">
      <w:start w:val="1"/>
      <w:numFmt w:val="bullet"/>
      <w:lvlText w:val=""/>
      <w:lvlJc w:val="left"/>
      <w:pPr>
        <w:tabs>
          <w:tab w:val="num" w:pos="926"/>
        </w:tabs>
        <w:ind w:left="926" w:hanging="360"/>
      </w:pPr>
      <w:rPr>
        <w:rFonts w:ascii="Symbol" w:hAnsi="Symbol" w:hint="default"/>
      </w:rPr>
    </w:lvl>
  </w:abstractNum>
  <w:abstractNum w:abstractNumId="1" w15:restartNumberingAfterBreak="0">
    <w:nsid w:val="FFFFFF89"/>
    <w:multiLevelType w:val="singleLevel"/>
    <w:tmpl w:val="082825C4"/>
    <w:lvl w:ilvl="0">
      <w:start w:val="1"/>
      <w:numFmt w:val="bullet"/>
      <w:lvlText w:val=""/>
      <w:lvlJc w:val="left"/>
      <w:pPr>
        <w:tabs>
          <w:tab w:val="num" w:pos="360"/>
        </w:tabs>
        <w:ind w:left="360" w:hanging="360"/>
      </w:pPr>
      <w:rPr>
        <w:rFonts w:ascii="Symbol" w:hAnsi="Symbol" w:hint="default"/>
      </w:rPr>
    </w:lvl>
  </w:abstractNum>
  <w:abstractNum w:abstractNumId="2" w15:restartNumberingAfterBreak="0">
    <w:nsid w:val="1D200D14"/>
    <w:multiLevelType w:val="hybridMultilevel"/>
    <w:tmpl w:val="5894B5C8"/>
    <w:lvl w:ilvl="0" w:tplc="0407000F">
      <w:start w:val="1"/>
      <w:numFmt w:val="decimal"/>
      <w:lvlText w:val="%1."/>
      <w:lvlJc w:val="left"/>
      <w:pPr>
        <w:ind w:left="360" w:hanging="360"/>
      </w:pPr>
      <w:rPr>
        <w:rFonts w:hint="default"/>
      </w:rPr>
    </w:lvl>
    <w:lvl w:ilvl="1" w:tplc="04070019" w:tentative="1">
      <w:start w:val="1"/>
      <w:numFmt w:val="lowerLetter"/>
      <w:lvlText w:val="%2."/>
      <w:lvlJc w:val="left"/>
      <w:pPr>
        <w:ind w:left="1080" w:hanging="360"/>
      </w:pPr>
    </w:lvl>
    <w:lvl w:ilvl="2" w:tplc="0407001B" w:tentative="1">
      <w:start w:val="1"/>
      <w:numFmt w:val="lowerRoman"/>
      <w:lvlText w:val="%3."/>
      <w:lvlJc w:val="right"/>
      <w:pPr>
        <w:ind w:left="1800" w:hanging="180"/>
      </w:pPr>
    </w:lvl>
    <w:lvl w:ilvl="3" w:tplc="0407000F" w:tentative="1">
      <w:start w:val="1"/>
      <w:numFmt w:val="decimal"/>
      <w:lvlText w:val="%4."/>
      <w:lvlJc w:val="left"/>
      <w:pPr>
        <w:ind w:left="2520" w:hanging="360"/>
      </w:pPr>
    </w:lvl>
    <w:lvl w:ilvl="4" w:tplc="04070019" w:tentative="1">
      <w:start w:val="1"/>
      <w:numFmt w:val="lowerLetter"/>
      <w:lvlText w:val="%5."/>
      <w:lvlJc w:val="left"/>
      <w:pPr>
        <w:ind w:left="3240" w:hanging="360"/>
      </w:pPr>
    </w:lvl>
    <w:lvl w:ilvl="5" w:tplc="0407001B" w:tentative="1">
      <w:start w:val="1"/>
      <w:numFmt w:val="lowerRoman"/>
      <w:lvlText w:val="%6."/>
      <w:lvlJc w:val="right"/>
      <w:pPr>
        <w:ind w:left="3960" w:hanging="180"/>
      </w:pPr>
    </w:lvl>
    <w:lvl w:ilvl="6" w:tplc="0407000F" w:tentative="1">
      <w:start w:val="1"/>
      <w:numFmt w:val="decimal"/>
      <w:lvlText w:val="%7."/>
      <w:lvlJc w:val="left"/>
      <w:pPr>
        <w:ind w:left="4680" w:hanging="360"/>
      </w:pPr>
    </w:lvl>
    <w:lvl w:ilvl="7" w:tplc="04070019" w:tentative="1">
      <w:start w:val="1"/>
      <w:numFmt w:val="lowerLetter"/>
      <w:lvlText w:val="%8."/>
      <w:lvlJc w:val="left"/>
      <w:pPr>
        <w:ind w:left="5400" w:hanging="360"/>
      </w:pPr>
    </w:lvl>
    <w:lvl w:ilvl="8" w:tplc="0407001B" w:tentative="1">
      <w:start w:val="1"/>
      <w:numFmt w:val="lowerRoman"/>
      <w:lvlText w:val="%9."/>
      <w:lvlJc w:val="right"/>
      <w:pPr>
        <w:ind w:left="6120" w:hanging="180"/>
      </w:pPr>
    </w:lvl>
  </w:abstractNum>
  <w:num w:numId="1">
    <w:abstractNumId w:val="1"/>
  </w:num>
  <w:num w:numId="2">
    <w:abstractNumId w:val="0"/>
  </w:num>
  <w:num w:numId="3">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defaultTabStop w:val="708"/>
  <w:hyphenationZone w:val="425"/>
  <w:noPunctuationKerning/>
  <w:characterSpacingControl w:val="doNotCompress"/>
  <w:hdrShapeDefaults>
    <o:shapedefaults v:ext="edit" spidmax="409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6D7BC8"/>
    <w:rsid w:val="00084CF2"/>
    <w:rsid w:val="00092D6D"/>
    <w:rsid w:val="000D1A81"/>
    <w:rsid w:val="000F602F"/>
    <w:rsid w:val="00166275"/>
    <w:rsid w:val="00166564"/>
    <w:rsid w:val="001709E0"/>
    <w:rsid w:val="00195935"/>
    <w:rsid w:val="001B1235"/>
    <w:rsid w:val="001F1826"/>
    <w:rsid w:val="001F2F82"/>
    <w:rsid w:val="001F48A9"/>
    <w:rsid w:val="00236B63"/>
    <w:rsid w:val="002507E8"/>
    <w:rsid w:val="00254A6F"/>
    <w:rsid w:val="002F24C1"/>
    <w:rsid w:val="00322C65"/>
    <w:rsid w:val="0035526D"/>
    <w:rsid w:val="00382290"/>
    <w:rsid w:val="003F419B"/>
    <w:rsid w:val="0044472B"/>
    <w:rsid w:val="004718F3"/>
    <w:rsid w:val="004A7742"/>
    <w:rsid w:val="004B4B89"/>
    <w:rsid w:val="004C561A"/>
    <w:rsid w:val="004F5C2E"/>
    <w:rsid w:val="005009D0"/>
    <w:rsid w:val="00505294"/>
    <w:rsid w:val="00577F21"/>
    <w:rsid w:val="005A670B"/>
    <w:rsid w:val="005E7F08"/>
    <w:rsid w:val="006043C5"/>
    <w:rsid w:val="00627DA8"/>
    <w:rsid w:val="00667381"/>
    <w:rsid w:val="006A3722"/>
    <w:rsid w:val="006D7BC8"/>
    <w:rsid w:val="00713F13"/>
    <w:rsid w:val="00723490"/>
    <w:rsid w:val="0073386E"/>
    <w:rsid w:val="00737088"/>
    <w:rsid w:val="00743E51"/>
    <w:rsid w:val="007572C2"/>
    <w:rsid w:val="007A01FD"/>
    <w:rsid w:val="007C1796"/>
    <w:rsid w:val="007F7738"/>
    <w:rsid w:val="00844169"/>
    <w:rsid w:val="008A02AE"/>
    <w:rsid w:val="00911683"/>
    <w:rsid w:val="00945286"/>
    <w:rsid w:val="00973E39"/>
    <w:rsid w:val="009947F7"/>
    <w:rsid w:val="009B4E57"/>
    <w:rsid w:val="009C4A14"/>
    <w:rsid w:val="009E7359"/>
    <w:rsid w:val="00A34FAF"/>
    <w:rsid w:val="00A54D83"/>
    <w:rsid w:val="00A77ED1"/>
    <w:rsid w:val="00A935C7"/>
    <w:rsid w:val="00AB1A1E"/>
    <w:rsid w:val="00AD3A5B"/>
    <w:rsid w:val="00AF28A9"/>
    <w:rsid w:val="00B571AA"/>
    <w:rsid w:val="00B57CE6"/>
    <w:rsid w:val="00B742BF"/>
    <w:rsid w:val="00B76335"/>
    <w:rsid w:val="00BA5B21"/>
    <w:rsid w:val="00BC2DE5"/>
    <w:rsid w:val="00C4686E"/>
    <w:rsid w:val="00C73AE6"/>
    <w:rsid w:val="00C82413"/>
    <w:rsid w:val="00C82E9B"/>
    <w:rsid w:val="00DA500D"/>
    <w:rsid w:val="00DA7EB0"/>
    <w:rsid w:val="00E36736"/>
    <w:rsid w:val="00E66F72"/>
    <w:rsid w:val="00E800B4"/>
    <w:rsid w:val="00E81D7E"/>
    <w:rsid w:val="00ED786E"/>
    <w:rsid w:val="00F60F56"/>
    <w:rsid w:val="00F747F1"/>
    <w:rsid w:val="00F857EB"/>
    <w:rsid w:val="00F913AF"/>
    <w:rsid w:val="00FF5584"/>
  </w:rsids>
  <m:mathPr>
    <m:mathFont m:val="Cambria Math"/>
    <m:brkBin m:val="before"/>
    <m:brkBinSub m:val="--"/>
    <m:smallFrac m:val="0"/>
    <m:dispDef/>
    <m:lMargin m:val="0"/>
    <m:rMargin m:val="0"/>
    <m:defJc m:val="centerGroup"/>
    <m:wrapIndent m:val="1440"/>
    <m:intLim m:val="subSup"/>
    <m:naryLim m:val="undOvr"/>
  </m:mathPr>
  <w:themeFontLang w:val="de-D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4097"/>
    <o:shapelayout v:ext="edit">
      <o:idmap v:ext="edit" data="1"/>
    </o:shapelayout>
  </w:shapeDefaults>
  <w:decimalSymbol w:val=","/>
  <w:listSeparator w:val=";"/>
  <w14:docId w14:val="4161E0BB"/>
  <w15:docId w15:val="{E98BE353-6E34-442A-8275-2704FCE466B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imes New Roman" w:hAnsi="Times New Roman" w:cs="Times New Roman"/>
        <w:lang w:val="de-DE" w:eastAsia="de-DE"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Standard">
    <w:name w:val="Normal"/>
    <w:qFormat/>
    <w:rsid w:val="00667381"/>
    <w:pPr>
      <w:spacing w:line="360" w:lineRule="auto"/>
    </w:pPr>
    <w:rPr>
      <w:rFonts w:ascii="Arial" w:eastAsiaTheme="minorHAnsi" w:hAnsi="Arial" w:cstheme="minorBidi"/>
      <w:sz w:val="22"/>
      <w:szCs w:val="22"/>
      <w:lang w:eastAsia="en-US"/>
    </w:rPr>
  </w:style>
  <w:style w:type="paragraph" w:styleId="berschrift1">
    <w:name w:val="heading 1"/>
    <w:basedOn w:val="Standard"/>
    <w:next w:val="Standard"/>
    <w:qFormat/>
    <w:pPr>
      <w:keepNext/>
      <w:spacing w:before="240" w:after="60"/>
      <w:outlineLvl w:val="0"/>
    </w:pPr>
    <w:rPr>
      <w:rFonts w:cs="Arial"/>
      <w:b/>
      <w:bCs/>
      <w:kern w:val="32"/>
      <w:sz w:val="32"/>
      <w:szCs w:val="32"/>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Kopfzeile">
    <w:name w:val="header"/>
    <w:basedOn w:val="Standard"/>
    <w:pPr>
      <w:tabs>
        <w:tab w:val="center" w:pos="4536"/>
        <w:tab w:val="right" w:pos="9072"/>
      </w:tabs>
    </w:pPr>
  </w:style>
  <w:style w:type="paragraph" w:styleId="Fuzeile">
    <w:name w:val="footer"/>
    <w:basedOn w:val="Standard"/>
    <w:link w:val="FuzeileZchn"/>
    <w:uiPriority w:val="99"/>
    <w:pPr>
      <w:tabs>
        <w:tab w:val="center" w:pos="4536"/>
        <w:tab w:val="right" w:pos="9072"/>
      </w:tabs>
    </w:pPr>
  </w:style>
  <w:style w:type="character" w:styleId="Hyperlink">
    <w:name w:val="Hyperlink"/>
    <w:rPr>
      <w:color w:val="0000FF"/>
      <w:u w:val="single"/>
    </w:rPr>
  </w:style>
  <w:style w:type="character" w:styleId="Seitenzahl">
    <w:name w:val="page number"/>
    <w:basedOn w:val="Absatz-Standardschriftart"/>
  </w:style>
  <w:style w:type="paragraph" w:customStyle="1" w:styleId="AbsenderueberAdressfeld">
    <w:name w:val="Absender ueber Adressfeld"/>
    <w:basedOn w:val="Standard"/>
    <w:pPr>
      <w:framePr w:w="4820" w:h="170" w:hRule="exact" w:hSpace="142" w:wrap="around" w:vAnchor="page" w:hAnchor="page" w:x="1419" w:y="2723"/>
      <w:spacing w:line="180" w:lineRule="exact"/>
    </w:pPr>
    <w:rPr>
      <w:sz w:val="13"/>
    </w:rPr>
  </w:style>
  <w:style w:type="paragraph" w:customStyle="1" w:styleId="Adresskopfschottfett">
    <w:name w:val="Adresskopf_schott_fett"/>
    <w:basedOn w:val="Standard"/>
    <w:pPr>
      <w:framePr w:w="2835" w:h="2552" w:hRule="exact" w:hSpace="142" w:wrap="around" w:vAnchor="page" w:hAnchor="page" w:x="7939" w:y="2694" w:anchorLock="1"/>
      <w:tabs>
        <w:tab w:val="left" w:pos="595"/>
      </w:tabs>
      <w:spacing w:after="100" w:line="200" w:lineRule="exact"/>
    </w:pPr>
    <w:rPr>
      <w:b/>
      <w:sz w:val="18"/>
    </w:rPr>
  </w:style>
  <w:style w:type="paragraph" w:customStyle="1" w:styleId="AdresseSchottobenrechts">
    <w:name w:val="Adresse_Schott_oben_rechts"/>
    <w:basedOn w:val="Standard"/>
    <w:pPr>
      <w:framePr w:w="2835" w:h="2552" w:hRule="exact" w:hSpace="142" w:wrap="around" w:vAnchor="page" w:hAnchor="page" w:x="7939" w:y="2694" w:anchorLock="1"/>
      <w:tabs>
        <w:tab w:val="left" w:pos="595"/>
      </w:tabs>
      <w:spacing w:after="100" w:line="200" w:lineRule="exact"/>
    </w:pPr>
    <w:rPr>
      <w:sz w:val="16"/>
    </w:rPr>
  </w:style>
  <w:style w:type="paragraph" w:customStyle="1" w:styleId="Fuzeileschott">
    <w:name w:val="Fußzeile schott"/>
    <w:basedOn w:val="Fuzeile"/>
    <w:pPr>
      <w:framePr w:w="9673" w:h="851" w:hRule="exact" w:hSpace="142" w:wrap="around" w:vAnchor="text" w:hAnchor="page" w:x="1407" w:y="-453"/>
      <w:spacing w:line="180" w:lineRule="exact"/>
    </w:pPr>
    <w:rPr>
      <w:sz w:val="13"/>
    </w:rPr>
  </w:style>
  <w:style w:type="paragraph" w:customStyle="1" w:styleId="TabelleDurchwahlDatumusw">
    <w:name w:val="Tabelle Durchwahl Datum usw"/>
    <w:basedOn w:val="Standard"/>
    <w:pPr>
      <w:spacing w:line="200" w:lineRule="exact"/>
    </w:pPr>
    <w:rPr>
      <w:sz w:val="14"/>
    </w:rPr>
  </w:style>
  <w:style w:type="paragraph" w:styleId="Sprechblasentext">
    <w:name w:val="Balloon Text"/>
    <w:basedOn w:val="Standard"/>
    <w:link w:val="SprechblasentextZchn"/>
    <w:uiPriority w:val="99"/>
    <w:semiHidden/>
    <w:unhideWhenUsed/>
    <w:rsid w:val="00C73AE6"/>
    <w:rPr>
      <w:rFonts w:ascii="Tahoma" w:hAnsi="Tahoma" w:cs="Tahoma"/>
      <w:sz w:val="16"/>
      <w:szCs w:val="16"/>
    </w:rPr>
  </w:style>
  <w:style w:type="character" w:customStyle="1" w:styleId="SprechblasentextZchn">
    <w:name w:val="Sprechblasentext Zchn"/>
    <w:link w:val="Sprechblasentext"/>
    <w:uiPriority w:val="99"/>
    <w:semiHidden/>
    <w:rsid w:val="00C73AE6"/>
    <w:rPr>
      <w:rFonts w:ascii="Tahoma" w:hAnsi="Tahoma" w:cs="Tahoma"/>
      <w:sz w:val="16"/>
      <w:szCs w:val="16"/>
    </w:rPr>
  </w:style>
  <w:style w:type="paragraph" w:styleId="Listenabsatz">
    <w:name w:val="List Paragraph"/>
    <w:basedOn w:val="Standard"/>
    <w:uiPriority w:val="34"/>
    <w:qFormat/>
    <w:rsid w:val="00667381"/>
    <w:pPr>
      <w:ind w:left="720"/>
      <w:contextualSpacing/>
    </w:pPr>
  </w:style>
  <w:style w:type="character" w:customStyle="1" w:styleId="FuzeileZchn">
    <w:name w:val="Fußzeile Zchn"/>
    <w:basedOn w:val="Absatz-Standardschriftart"/>
    <w:link w:val="Fuzeile"/>
    <w:uiPriority w:val="99"/>
    <w:rsid w:val="00667381"/>
    <w:rPr>
      <w:rFonts w:ascii="Arial" w:eastAsiaTheme="minorHAnsi" w:hAnsi="Arial" w:cstheme="minorBidi"/>
      <w:sz w:val="22"/>
      <w:szCs w:val="22"/>
      <w:lang w:eastAsia="en-US"/>
    </w:rPr>
  </w:style>
  <w:style w:type="table" w:styleId="Tabellenraster">
    <w:name w:val="Table Grid"/>
    <w:basedOn w:val="NormaleTabelle"/>
    <w:uiPriority w:val="59"/>
    <w:rsid w:val="00E800B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HelleSchattierung">
    <w:name w:val="Light Shading"/>
    <w:basedOn w:val="NormaleTabelle"/>
    <w:uiPriority w:val="60"/>
    <w:rsid w:val="00E800B4"/>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40326130">
      <w:bodyDiv w:val="1"/>
      <w:marLeft w:val="0"/>
      <w:marRight w:val="0"/>
      <w:marTop w:val="0"/>
      <w:marBottom w:val="0"/>
      <w:divBdr>
        <w:top w:val="none" w:sz="0" w:space="0" w:color="auto"/>
        <w:left w:val="none" w:sz="0" w:space="0" w:color="auto"/>
        <w:bottom w:val="none" w:sz="0" w:space="0" w:color="auto"/>
        <w:right w:val="none" w:sz="0" w:space="0" w:color="auto"/>
      </w:divBdr>
    </w:div>
    <w:div w:id="104663718">
      <w:bodyDiv w:val="1"/>
      <w:marLeft w:val="0"/>
      <w:marRight w:val="0"/>
      <w:marTop w:val="0"/>
      <w:marBottom w:val="0"/>
      <w:divBdr>
        <w:top w:val="none" w:sz="0" w:space="0" w:color="auto"/>
        <w:left w:val="none" w:sz="0" w:space="0" w:color="auto"/>
        <w:bottom w:val="none" w:sz="0" w:space="0" w:color="auto"/>
        <w:right w:val="none" w:sz="0" w:space="0" w:color="auto"/>
      </w:divBdr>
    </w:div>
    <w:div w:id="303238825">
      <w:bodyDiv w:val="1"/>
      <w:marLeft w:val="0"/>
      <w:marRight w:val="0"/>
      <w:marTop w:val="0"/>
      <w:marBottom w:val="0"/>
      <w:divBdr>
        <w:top w:val="none" w:sz="0" w:space="0" w:color="auto"/>
        <w:left w:val="none" w:sz="0" w:space="0" w:color="auto"/>
        <w:bottom w:val="none" w:sz="0" w:space="0" w:color="auto"/>
        <w:right w:val="none" w:sz="0" w:space="0" w:color="auto"/>
      </w:divBdr>
    </w:div>
    <w:div w:id="683553800">
      <w:bodyDiv w:val="1"/>
      <w:marLeft w:val="0"/>
      <w:marRight w:val="0"/>
      <w:marTop w:val="0"/>
      <w:marBottom w:val="0"/>
      <w:divBdr>
        <w:top w:val="none" w:sz="0" w:space="0" w:color="auto"/>
        <w:left w:val="none" w:sz="0" w:space="0" w:color="auto"/>
        <w:bottom w:val="none" w:sz="0" w:space="0" w:color="auto"/>
        <w:right w:val="none" w:sz="0" w:space="0" w:color="auto"/>
      </w:divBdr>
    </w:div>
    <w:div w:id="89628504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hyperlink" Target="mailto:info.architecture@schott.com" TargetMode="External"/><Relationship Id="rId3" Type="http://schemas.openxmlformats.org/officeDocument/2006/relationships/customXml" Target="../customXml/item3.xml"/><Relationship Id="rId21" Type="http://schemas.openxmlformats.org/officeDocument/2006/relationships/customXml" Target="../customXml/item21.xml"/><Relationship Id="rId34" Type="http://schemas.openxmlformats.org/officeDocument/2006/relationships/header" Target="header1.xml"/><Relationship Id="rId42"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endnotes" Target="endnotes.xml"/><Relationship Id="rId38" Type="http://schemas.openxmlformats.org/officeDocument/2006/relationships/hyperlink" Target="http://www.schott.com/architecture" TargetMode="Externa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styles" Target="styles.xm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footnotes" Target="footnotes.xml"/><Relationship Id="rId37" Type="http://schemas.openxmlformats.org/officeDocument/2006/relationships/footer" Target="footer2.xml"/><Relationship Id="rId40"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numbering" Target="numbering.xml"/><Relationship Id="rId36" Type="http://schemas.openxmlformats.org/officeDocument/2006/relationships/header" Target="header2.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webSettings" Target="webSettings.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settings" Target="settings.xml"/><Relationship Id="rId35" Type="http://schemas.openxmlformats.org/officeDocument/2006/relationships/footer" Target="footer1.xml"/></Relationships>
</file>

<file path=word/_rels/header1.xml.rels><?xml version="1.0" encoding="UTF-8" standalone="yes"?>
<Relationships xmlns="http://schemas.openxmlformats.org/package/2006/relationships"><Relationship Id="rId1" Type="http://schemas.openxmlformats.org/officeDocument/2006/relationships/image" Target="media/image1.jpg"/></Relationships>
</file>

<file path=word/_rels/header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mailto:info.architecture@schott.com" TargetMode="External"/><Relationship Id="rId1" Type="http://schemas.openxmlformats.org/officeDocument/2006/relationships/hyperlink" Target="http://www.schott.com/architecture" TargetMode="External"/></Relationships>
</file>

<file path=word/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item1.xml><?xml version="1.0" encoding="utf-8"?>
<nXeGKudETKPeaCNGFh5i2aVdoOsLYjULCdH7T707tDyRRmguot4fEcJ2iD6f9>bVYtJv43R888jk7qM1JT49UrNG0++51GxjBs4ykfyc0=</nXeGKudETKPeaCNGFh5i2aVdoOsLYjULCdH7T707tDyRRmguot4fEcJ2iD6f9>
</file>

<file path=customXml/item2.xml><?xml version="1.0" encoding="utf-8"?>
<NovaPath_docOwner>ErikRichter</NovaPath_docOwner>
</file>

<file path=customXml/item3.xml><?xml version="1.0" encoding="utf-8"?>
<NovaPath_DocInfoFromAfterSave>False</NovaPath_DocInfoFromAfterSave>
</file>

<file path=customXml/item4.xml><?xml version="1.0" encoding="utf-8"?>
<nXeGKudETKPeaCNGFh5iy53cs4YTjZQd4Re9Stbph13fJwq3N1dxRUwfkxNCzGbktJIbKf2q8mQyY814Q>GoBUcRQBOiWNv9cnqy33XA==</nXeGKudETKPeaCNGFh5iy53cs4YTjZQd4Re9Stbph13fJwq3N1dxRUwfkxNCzGbktJIbKf2q8mQyY814Q>
</file>

<file path=customXml/item5.xml><?xml version="1.0" encoding="utf-8"?>
<NovaPath_docPath>J:\SBF-Processed-Glass\Team\Info\alex-Erik\Tender forms (Review Jan 2017)\Finale TenderForms 2017</NovaPath_docPath>
</file>

<file path=customXml/item6.xml><?xml version="1.0" encoding="utf-8"?>
<nXeGKudETKPeaCNGFh5i0BGlH9ci87cLWvMx3DlPzuAPh2gY9s703zKUS7uW>rs85NvxcPZbPXaPmqNy34jjHEXNcqpbtMQXJ/1FxJeDvPn9izfl1ItvvYUoQTYMaFyrGnS75EsXVATb7DSmZc6ArSSxj4QknHiPXK/CIpDM8zKdv0HfCmc1/rTkXF7AEwaS5y1PCR83o64RBdaSp084jxegY0aZW8hNtk8cBIyUBoKQt2JE9suYZg2MpTYnlYLLgsgO9wEif8gx70overaN+iMP2qkBY2AupXlpxbEzAU1lTKsl7t7vjK0k2NxCfk1GlUD4q6o2PQfLIdteWzQ==</nXeGKudETKPeaCNGFh5i0BGlH9ci87cLWvMx3DlPzuAPh2gY9s703zKUS7uW>
</file>

<file path=customXml/item7.xml><?xml version="1.0" encoding="utf-8"?>
<NovaPath_docName>J:\SBF-Processed-Glass\Team\Info\alex-Erik\Tender forms (Review Jan 2017)\Finale TenderForms 2017\SCHOTT-Processed Glass-Ausschreibungstext-RESTOVER-VSG-DE-2017.docx</NovaPath_docName>
</file>

<file path=customXml/item8.xml><?xml version="1.0" encoding="utf-8"?>
<nXeGKudETKPeaCNGFh5i7cKyawAjgyQn9gyiebCxx1jD9eHXSWW9Lib2F1j9>rs85NvxcPZbPXaPmqNy34jjHEXNcqpbtMQXJ/1FxJeDvPn9izfl1ItvvYUoQTYMaFyrGnS75EsXVATb7DSmZc6ArSSxj4QknHiPXK/CIpDM8zKdv0HfCmc1/rTkXF7AEwaS5y1PCR83o64RBdaSp084jxegY0aZW8hNtk8cBIyUBoKQt2JE9suYZg2MpTYnlYLLgsgO9wEif8gx70overaN+iMP2qkBY2AupXlpxbEzAU1lTKsl7t7vjK0k2NxCf+oTl27eIVByHbw5AkF2cuTs8jQHe9WEiwouyNtDMYRL1C4LTREOqhf5xqURbVchuBv1besa4FmIU/CSEvQMFIAhlQuvgotQKUpc3H6yYiKALimODEAlbLnqR1P3ZAfYMoKG4FLPJY/TtQGpmC6IcUGFIJWchPuMBdsw/cMPdsGY8LWznWbeYmADOa9pCZSi6</nXeGKudETKPeaCNGFh5i7cKyawAjgyQn9gyiebCxx1jD9eHXSWW9Lib2F1j9>
</file>

<file path=customXml/item9.xml><?xml version="1.0" encoding="utf-8"?>
<NovaPath_docID>OBKPETWY7QTJE186CNRGMNCK59</NovaPath_docID>
</file>

<file path=customXml/item10.xml><?xml version="1.0" encoding="utf-8"?>
<nXeGKudETKPeaCNGFh5iTSI5UodjD94nh7U7VklxY>Lv4iablgi4HONWIwpc5C89f76l6YM6yTf1bT+s8Pr32uxZxsB0B4/EwbpHHjbuW2P5+tHLnSCP2talw5EZ8orQ==</nXeGKudETKPeaCNGFh5iTSI5UodjD94nh7U7VklxY>
</file>

<file path=customXml/item11.xml><?xml version="1.0" encoding="utf-8"?>
<NovaPath_docAuthor>Alexandra Mark</NovaPath_docAuthor>
</file>

<file path=customXml/item12.xml><?xml version="1.0" encoding="utf-8"?>
<nXeGKudETKPeaCNGFh5iyLk1gcWWJqTgFQk8wGFUmjFC0m6hdwbr2zDsrBNVqK>KBMY2Ak42165JxesrEO2x6J9HyvFURsgjiOuD1z8gKk=</nXeGKudETKPeaCNGFh5iyLk1gcWWJqTgFQk8wGFUmjFC0m6hdwbr2zDsrBNVqK>
</file>

<file path=customXml/item13.xml><?xml version="1.0" encoding="utf-8"?>
<NovaPath_baseApplication>Microsoft Word</NovaPath_baseApplication>
</file>

<file path=customXml/item14.xml><?xml version="1.0" encoding="utf-8"?>
<nXeGKudETKPeaCNGFh5i5IeuWeXv6XDtePDOrtUSOqWwmvYa7PTRiLQvIZkriN4zFxEJfkpx7yiWurrFRQTw>wET7z3APVwWLb5suGR4vTtZrarbu8vv5kPcS6N5bl58=</nXeGKudETKPeaCNGFh5i5IeuWeXv6XDtePDOrtUSOqWwmvYa7PTRiLQvIZkriN4zFxEJfkpx7yiWurrFRQTw>
</file>

<file path=customXml/item15.xml><?xml version="1.0" encoding="utf-8"?>
<NovaPath_tenantID>4E522A55-68B3-4E2C-94BA-CC778668EE0B</NovaPath_tenantID>
</file>

<file path=customXml/item16.xml><?xml version="1.0" encoding="utf-8"?>
<nXeGKudETKPeaCNGFh5iKXsadLDxTRe0xbrxgS3asWaSdlBY0sLX5pYu7jLmo>z4vA/M53JO1AgIE0pus7VHi56YLISeQW+JFO4Up6oWDGiSZbS1ocLjRZWHNX8a51Rl0ajeIU3W762a1M0bXvgstyh5X8PGsIdKyw//NEzbU=</nXeGKudETKPeaCNGFh5iKXsadLDxTRe0xbrxgS3asWaSdlBY0sLX5pYu7jLmo>
</file>

<file path=customXml/item17.xml><?xml version="1.0" encoding="utf-8"?>
<NovaPath_docIDOld>5NT1YT62FU5ORG7BFXPCNRWI9O</NovaPath_docIDOld>
</file>

<file path=customXml/item18.xml><?xml version="1.0" encoding="utf-8"?>
<nXeGKudETKPeaCNGFh5i5JKJLOqxkMZWB6LsYfMaI9RtbpE1WkCpXazESWus5B>SGJPVfjKlnFVqATxEcxdjQCXXyFwDwgR5guJ/xPLVL3DKeHG/oQ1rMQa/z8S1GkSGiEbvmeOosd+Unm+hDhfwg==</nXeGKudETKPeaCNGFh5i5JKJLOqxkMZWB6LsYfMaI9RtbpE1WkCpXazESWus5B>
</file>

<file path=customXml/item19.xml><?xml version="1.0" encoding="utf-8"?>
<NovaPath_versionInfo>3.5.2.10942</NovaPath_versionInfo>
</file>

<file path=customXml/item20.xml><?xml version="1.0" encoding="utf-8"?>
<nXeGKudETKPeaCNGFh5i8sltj09I1nJ8AlBUytNZ1Ehih9jnZMZtoeNI9UMZ5>m6alb/4+CVDX3ydguSB8ZsGBnAPasoCK43OO6A1MdeQ=</nXeGKudETKPeaCNGFh5i8sltj09I1nJ8AlBUytNZ1Ehih9jnZMZtoeNI9UMZ5>
</file>

<file path=customXml/item21.xml><?xml version="1.0" encoding="utf-8"?>
<NovaPath_docClass>Unclassified</NovaPath_docClass>
</file>

<file path=customXml/item22.xml><?xml version="1.0" encoding="utf-8"?>
<nXeGKudETKPeaCNGFh5ix5fP7fSWtl37NIroXmZyHIynb9qBde2n67FOJFV2>uzHQu98y90vsqJ14OMIlzyOR9s5kA5ZU7eH6AsmjJqg=</nXeGKudETKPeaCNGFh5ix5fP7fSWtl37NIroXmZyHIynb9qBde2n67FOJFV2>
</file>

<file path=customXml/item23.xml><?xml version="1.0" encoding="utf-8"?>
<NovaPath_docClassID>85833B30A0A94097AF778A115A4505DD</NovaPath_docClassID>
</file>

<file path=customXml/item24.xml><?xml version="1.0" encoding="utf-8"?>
<nXeGKudETKPeaCNGFh5ix5fP7fSWtl37NIroXmYBQsS1cecqKZfGozr8W9iy>vDROSGH0q8YAO9yu9t+3mLQZe+N3JD1gGZhnOlBXBx8jPXOm2LH9UUYQJpU6GAr0DshfkbPxKPN5alog6yh+S0WlZzbnRYG3xmVORoTUVe4=</nXeGKudETKPeaCNGFh5ix5fP7fSWtl37NIroXmYBQsS1cecqKZfGozr8W9iy>
</file>

<file path=customXml/item25.xml><?xml version="1.0" encoding="utf-8"?>
<NovaPath_docClassDate>01/24/2017 13:42:32</NovaPath_docClassDate>
</file>

<file path=customXml/item26.xml><?xml version="1.0" encoding="utf-8"?>
<nXeGKudETKPeaCNGFh5ix5fP7fSWtl37NIroXmZN38TajkfZeW3Vf6bvmNn8>QkKQdRgEHqf8yeMHhyC0XDrcEEw1k6xwNKkuVDmtq1ERMtd0j7fudB0d0RYqy8rN</nXeGKudETKPeaCNGFh5ix5fP7fSWtl37NIroXmZN38TajkfZeW3Vf6bvmNn8>
</file>

<file path=customXml/item2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C8882A9B-836F-4723-9BD2-B95F47C9DCE5}">
  <ds:schemaRefs/>
</ds:datastoreItem>
</file>

<file path=customXml/itemProps2.xml><?xml version="1.0" encoding="utf-8"?>
<ds:datastoreItem xmlns:ds="http://schemas.openxmlformats.org/officeDocument/2006/customXml" ds:itemID="{E404EE86-AE94-480B-A3FB-2A0E51C6DB2D}">
  <ds:schemaRefs/>
</ds:datastoreItem>
</file>

<file path=customXml/itemProps3.xml><?xml version="1.0" encoding="utf-8"?>
<ds:datastoreItem xmlns:ds="http://schemas.openxmlformats.org/officeDocument/2006/customXml" ds:itemID="{3634C38E-3663-4402-A3CB-1F888872B740}">
  <ds:schemaRefs/>
</ds:datastoreItem>
</file>

<file path=customXml/itemProps4.xml><?xml version="1.0" encoding="utf-8"?>
<ds:datastoreItem xmlns:ds="http://schemas.openxmlformats.org/officeDocument/2006/customXml" ds:itemID="{2E8F7EF8-CD70-4346-A75A-4F7C285C2666}">
  <ds:schemaRefs/>
</ds:datastoreItem>
</file>

<file path=customXml/itemProps5.xml><?xml version="1.0" encoding="utf-8"?>
<ds:datastoreItem xmlns:ds="http://schemas.openxmlformats.org/officeDocument/2006/customXml" ds:itemID="{ED83228B-D8A2-4D2F-9920-D891F2ABB07D}">
  <ds:schemaRefs/>
</ds:datastoreItem>
</file>

<file path=customXml/itemProps6.xml><?xml version="1.0" encoding="utf-8"?>
<ds:datastoreItem xmlns:ds="http://schemas.openxmlformats.org/officeDocument/2006/customXml" ds:itemID="{1EEC2548-031F-4B14-8A3C-6F05A7D4554B}">
  <ds:schemaRefs/>
</ds:datastoreItem>
</file>

<file path=customXml/itemProps7.xml><?xml version="1.0" encoding="utf-8"?>
<ds:datastoreItem xmlns:ds="http://schemas.openxmlformats.org/officeDocument/2006/customXml" ds:itemID="{CEC551BB-789E-48A2-8449-3ECA4FCD5AE3}">
  <ds:schemaRefs/>
</ds:datastoreItem>
</file>

<file path=customXml/itemProps8.xml><?xml version="1.0" encoding="utf-8"?>
<ds:datastoreItem xmlns:ds="http://schemas.openxmlformats.org/officeDocument/2006/customXml" ds:itemID="{DF94F9BA-6CC1-4B3E-B1F1-A48936A437FC}">
  <ds:schemaRefs/>
</ds:datastoreItem>
</file>

<file path=customXml/itemProps9.xml><?xml version="1.0" encoding="utf-8"?>
<ds:datastoreItem xmlns:ds="http://schemas.openxmlformats.org/officeDocument/2006/customXml" ds:itemID="{8A60C0D4-9E63-448E-8BA5-C9B50006D121}">
  <ds:schemaRefs/>
</ds:datastoreItem>
</file>

<file path=customXml/itemProps10.xml><?xml version="1.0" encoding="utf-8"?>
<ds:datastoreItem xmlns:ds="http://schemas.openxmlformats.org/officeDocument/2006/customXml" ds:itemID="{4300CAB3-9268-42AB-8A5C-161E44F19141}">
  <ds:schemaRefs/>
</ds:datastoreItem>
</file>

<file path=customXml/itemProps11.xml><?xml version="1.0" encoding="utf-8"?>
<ds:datastoreItem xmlns:ds="http://schemas.openxmlformats.org/officeDocument/2006/customXml" ds:itemID="{354CC1C9-79E4-4AC4-944B-837838E539C9}">
  <ds:schemaRefs/>
</ds:datastoreItem>
</file>

<file path=customXml/itemProps12.xml><?xml version="1.0" encoding="utf-8"?>
<ds:datastoreItem xmlns:ds="http://schemas.openxmlformats.org/officeDocument/2006/customXml" ds:itemID="{46EF630D-E493-4886-8906-3FE1789B6F05}">
  <ds:schemaRefs/>
</ds:datastoreItem>
</file>

<file path=customXml/itemProps13.xml><?xml version="1.0" encoding="utf-8"?>
<ds:datastoreItem xmlns:ds="http://schemas.openxmlformats.org/officeDocument/2006/customXml" ds:itemID="{4EF5291D-969E-4CFF-A56E-3F3813B860A9}">
  <ds:schemaRefs/>
</ds:datastoreItem>
</file>

<file path=customXml/itemProps14.xml><?xml version="1.0" encoding="utf-8"?>
<ds:datastoreItem xmlns:ds="http://schemas.openxmlformats.org/officeDocument/2006/customXml" ds:itemID="{B966886C-62F3-498B-80B0-8ABE092BCD9D}">
  <ds:schemaRefs/>
</ds:datastoreItem>
</file>

<file path=customXml/itemProps15.xml><?xml version="1.0" encoding="utf-8"?>
<ds:datastoreItem xmlns:ds="http://schemas.openxmlformats.org/officeDocument/2006/customXml" ds:itemID="{B93DC7E5-C369-4116-9F67-E24BD8C7A1B1}">
  <ds:schemaRefs/>
</ds:datastoreItem>
</file>

<file path=customXml/itemProps16.xml><?xml version="1.0" encoding="utf-8"?>
<ds:datastoreItem xmlns:ds="http://schemas.openxmlformats.org/officeDocument/2006/customXml" ds:itemID="{4E03ABEB-E644-4533-97C9-0EDACC448B94}">
  <ds:schemaRefs/>
</ds:datastoreItem>
</file>

<file path=customXml/itemProps17.xml><?xml version="1.0" encoding="utf-8"?>
<ds:datastoreItem xmlns:ds="http://schemas.openxmlformats.org/officeDocument/2006/customXml" ds:itemID="{E26688BD-E380-4E15-B313-17A976E36784}">
  <ds:schemaRefs/>
</ds:datastoreItem>
</file>

<file path=customXml/itemProps18.xml><?xml version="1.0" encoding="utf-8"?>
<ds:datastoreItem xmlns:ds="http://schemas.openxmlformats.org/officeDocument/2006/customXml" ds:itemID="{0C962087-3E2A-40A1-954F-801857A2D10D}">
  <ds:schemaRefs/>
</ds:datastoreItem>
</file>

<file path=customXml/itemProps19.xml><?xml version="1.0" encoding="utf-8"?>
<ds:datastoreItem xmlns:ds="http://schemas.openxmlformats.org/officeDocument/2006/customXml" ds:itemID="{1765E4C8-05D8-46FE-AE86-D027C0E2EC44}">
  <ds:schemaRefs/>
</ds:datastoreItem>
</file>

<file path=customXml/itemProps20.xml><?xml version="1.0" encoding="utf-8"?>
<ds:datastoreItem xmlns:ds="http://schemas.openxmlformats.org/officeDocument/2006/customXml" ds:itemID="{11F1FB7A-29A4-4E61-B126-FEB1DF4C4508}">
  <ds:schemaRefs/>
</ds:datastoreItem>
</file>

<file path=customXml/itemProps21.xml><?xml version="1.0" encoding="utf-8"?>
<ds:datastoreItem xmlns:ds="http://schemas.openxmlformats.org/officeDocument/2006/customXml" ds:itemID="{3E216EB3-7B8A-431B-B814-BC72841060E8}">
  <ds:schemaRefs/>
</ds:datastoreItem>
</file>

<file path=customXml/itemProps22.xml><?xml version="1.0" encoding="utf-8"?>
<ds:datastoreItem xmlns:ds="http://schemas.openxmlformats.org/officeDocument/2006/customXml" ds:itemID="{2DB0250B-B874-4991-9B64-7CA4DAEED1C1}">
  <ds:schemaRefs/>
</ds:datastoreItem>
</file>

<file path=customXml/itemProps23.xml><?xml version="1.0" encoding="utf-8"?>
<ds:datastoreItem xmlns:ds="http://schemas.openxmlformats.org/officeDocument/2006/customXml" ds:itemID="{829B26F7-D7BC-44C2-85A5-02A9DAC6ECD6}">
  <ds:schemaRefs/>
</ds:datastoreItem>
</file>

<file path=customXml/itemProps24.xml><?xml version="1.0" encoding="utf-8"?>
<ds:datastoreItem xmlns:ds="http://schemas.openxmlformats.org/officeDocument/2006/customXml" ds:itemID="{837852F4-F58F-4421-953B-D2688F9A03A5}">
  <ds:schemaRefs/>
</ds:datastoreItem>
</file>

<file path=customXml/itemProps25.xml><?xml version="1.0" encoding="utf-8"?>
<ds:datastoreItem xmlns:ds="http://schemas.openxmlformats.org/officeDocument/2006/customXml" ds:itemID="{7548042A-B0AB-4F1A-83EE-ACD83D982BEA}">
  <ds:schemaRefs/>
</ds:datastoreItem>
</file>

<file path=customXml/itemProps26.xml><?xml version="1.0" encoding="utf-8"?>
<ds:datastoreItem xmlns:ds="http://schemas.openxmlformats.org/officeDocument/2006/customXml" ds:itemID="{D8A83DCA-9A55-4B7C-8325-0C9DC2057F38}">
  <ds:schemaRefs/>
</ds:datastoreItem>
</file>

<file path=customXml/itemProps27.xml><?xml version="1.0" encoding="utf-8"?>
<ds:datastoreItem xmlns:ds="http://schemas.openxmlformats.org/officeDocument/2006/customXml" ds:itemID="{68FF0220-1B71-40B0-B279-BA9DBF61392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3</Pages>
  <Words>377</Words>
  <Characters>2295</Characters>
  <Application>Microsoft Office Word</Application>
  <DocSecurity>0</DocSecurity>
  <Lines>143</Lines>
  <Paragraphs>56</Paragraphs>
  <ScaleCrop>false</ScaleCrop>
  <HeadingPairs>
    <vt:vector size="2" baseType="variant">
      <vt:variant>
        <vt:lpstr>Titel</vt:lpstr>
      </vt:variant>
      <vt:variant>
        <vt:i4>1</vt:i4>
      </vt:variant>
    </vt:vector>
  </HeadingPairs>
  <TitlesOfParts>
    <vt:vector size="1" baseType="lpstr">
      <vt:lpstr>     </vt:lpstr>
    </vt:vector>
  </TitlesOfParts>
  <Company>Bartenbach &amp; Co.</Company>
  <LinksUpToDate>false</LinksUpToDate>
  <CharactersWithSpaces>2616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subject/>
  <dc:creator>Alexandra Mark</dc:creator>
  <cp:keywords>Unclassified</cp:keywords>
  <dc:description/>
  <cp:lastModifiedBy>Laura Seitz</cp:lastModifiedBy>
  <cp:revision>5</cp:revision>
  <cp:lastPrinted>2013-07-29T13:21:00Z</cp:lastPrinted>
  <dcterms:created xsi:type="dcterms:W3CDTF">2017-01-31T12:25:00Z</dcterms:created>
  <dcterms:modified xsi:type="dcterms:W3CDTF">2017-01-31T15:17:00Z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kumenten-ID">
    <vt:lpwstr>OBKPETWY7QTJE186CNRGMNCK59</vt:lpwstr>
  </property>
  <property fmtid="{D5CDD505-2E9C-101B-9397-08002B2CF9AE}" pid="3" name="NovaPath-Version">
    <vt:lpwstr>3.5.2.10942</vt:lpwstr>
  </property>
  <property fmtid="{D5CDD505-2E9C-101B-9397-08002B2CF9AE}" pid="4" name="Klassifizierung">
    <vt:lpwstr>Unclassified</vt:lpwstr>
  </property>
  <property fmtid="{D5CDD505-2E9C-101B-9397-08002B2CF9AE}" pid="5" name="Klassifizierungs-Id">
    <vt:lpwstr>85833B30A0A94097AF778A115A4505DD</vt:lpwstr>
  </property>
  <property fmtid="{D5CDD505-2E9C-101B-9397-08002B2CF9AE}" pid="6" name="Klassifizierungs-Datum">
    <vt:lpwstr>01/24/2017 13:42:32</vt:lpwstr>
  </property>
</Properties>
</file>